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</p:sldIdLst>
  <p:sldSz cy="13716000" cx="24384000"/>
  <p:notesSz cx="6858000" cy="9144000"/>
  <p:embeddedFontLst>
    <p:embeddedFont>
      <p:font typeface="Merriweather Sans"/>
      <p:regular r:id="rId70"/>
      <p:bold r:id="rId71"/>
      <p:italic r:id="rId72"/>
      <p:boldItalic r:id="rId73"/>
    </p:embeddedFont>
    <p:embeddedFont>
      <p:font typeface="Helvetica Neue"/>
      <p:regular r:id="rId74"/>
      <p:bold r:id="rId75"/>
      <p:italic r:id="rId76"/>
      <p:boldItalic r:id="rId77"/>
    </p:embeddedFont>
    <p:embeddedFont>
      <p:font typeface="Helvetica Neue Light"/>
      <p:regular r:id="rId78"/>
      <p:bold r:id="rId79"/>
      <p:italic r:id="rId80"/>
      <p:boldItalic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428089A-0B30-4338-928E-6D39206B8B86}">
  <a:tblStyle styleId="{D428089A-0B30-4338-928E-6D39206B8B86}" styleName="Table_0"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 b="off" i="off"/>
      <a:tcStyle>
        <a:fill>
          <a:solidFill>
            <a:srgbClr val="EDEEEE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6C6C6C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6C6C6C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dashDot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6C6C6C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D6DCE0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HelveticaNeueLight-italic.fntdata"/><Relationship Id="rId81" Type="http://schemas.openxmlformats.org/officeDocument/2006/relationships/font" Target="fonts/HelveticaNeueLigh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MerriweatherSans-boldItalic.fntdata"/><Relationship Id="rId72" Type="http://schemas.openxmlformats.org/officeDocument/2006/relationships/font" Target="fonts/MerriweatherSans-italic.fntdata"/><Relationship Id="rId31" Type="http://schemas.openxmlformats.org/officeDocument/2006/relationships/slide" Target="slides/slide26.xml"/><Relationship Id="rId75" Type="http://schemas.openxmlformats.org/officeDocument/2006/relationships/font" Target="fonts/HelveticaNeue-bold.fntdata"/><Relationship Id="rId30" Type="http://schemas.openxmlformats.org/officeDocument/2006/relationships/slide" Target="slides/slide25.xml"/><Relationship Id="rId74" Type="http://schemas.openxmlformats.org/officeDocument/2006/relationships/font" Target="fonts/HelveticaNeue-regular.fntdata"/><Relationship Id="rId33" Type="http://schemas.openxmlformats.org/officeDocument/2006/relationships/slide" Target="slides/slide28.xml"/><Relationship Id="rId77" Type="http://schemas.openxmlformats.org/officeDocument/2006/relationships/font" Target="fonts/HelveticaNeue-boldItalic.fntdata"/><Relationship Id="rId32" Type="http://schemas.openxmlformats.org/officeDocument/2006/relationships/slide" Target="slides/slide27.xml"/><Relationship Id="rId76" Type="http://schemas.openxmlformats.org/officeDocument/2006/relationships/font" Target="fonts/HelveticaNeue-italic.fntdata"/><Relationship Id="rId35" Type="http://schemas.openxmlformats.org/officeDocument/2006/relationships/slide" Target="slides/slide30.xml"/><Relationship Id="rId79" Type="http://schemas.openxmlformats.org/officeDocument/2006/relationships/font" Target="fonts/HelveticaNeueLight-bold.fntdata"/><Relationship Id="rId34" Type="http://schemas.openxmlformats.org/officeDocument/2006/relationships/slide" Target="slides/slide29.xml"/><Relationship Id="rId78" Type="http://schemas.openxmlformats.org/officeDocument/2006/relationships/font" Target="fonts/HelveticaNeueLight-regular.fntdata"/><Relationship Id="rId71" Type="http://schemas.openxmlformats.org/officeDocument/2006/relationships/font" Target="fonts/MerriweatherSans-bold.fntdata"/><Relationship Id="rId70" Type="http://schemas.openxmlformats.org/officeDocument/2006/relationships/font" Target="fonts/MerriweatherSans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0" name="Google Shape;980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1" name="Google Shape;1061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" name="Google Shape;1105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" name="Google Shape;1259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" name="Google Shape;1279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8" name="Google Shape;1348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body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2" type="body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fstellung">
  <p:cSld name="Aufstellung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akt (groß)">
  <p:cSld name="Fakt (groß)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itat">
  <p:cSld name="Zita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to - 3 Stück">
  <p:cSld name="Foto - 3 Stüc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>
            <p:ph idx="2" type="pic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/>
          <p:nvPr>
            <p:ph idx="3" type="pic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5"/>
          <p:cNvSpPr/>
          <p:nvPr>
            <p:ph idx="4" type="pic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to">
  <p:cSld name="Foto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/>
          <p:nvPr>
            <p:ph idx="2" type="pic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>
  <p:cSld name="Le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&amp; Untertitel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sz="11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&amp; Foto">
  <p:cSld name="Titel &amp; Foto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>
            <p:ph idx="2" type="pic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&amp; Foto 2">
  <p:cSld name="Titel &amp; Foto 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>
            <p:ph idx="2" type="pic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&amp; Punkte">
  <p:cSld name="Titel &amp; Punkt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nkte">
  <p:cSld name="Punkt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Punkte &amp; Foto">
  <p:cSld name="Titel, Punkte &amp; Foto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0" name="Google Shape;40;p8"/>
          <p:cNvSpPr/>
          <p:nvPr>
            <p:ph idx="3" type="pic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">
  <p:cSld name="Abschnit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Relationship Id="rId5" Type="http://schemas.openxmlformats.org/officeDocument/2006/relationships/image" Target="../media/image20.jpg"/><Relationship Id="rId6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Relationship Id="rId4" Type="http://schemas.openxmlformats.org/officeDocument/2006/relationships/image" Target="../media/image35.png"/><Relationship Id="rId5" Type="http://schemas.openxmlformats.org/officeDocument/2006/relationships/image" Target="../media/image25.jpg"/><Relationship Id="rId6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7.jpg"/><Relationship Id="rId4" Type="http://schemas.openxmlformats.org/officeDocument/2006/relationships/image" Target="../media/image30.png"/><Relationship Id="rId5" Type="http://schemas.openxmlformats.org/officeDocument/2006/relationships/image" Target="../media/image37.png"/><Relationship Id="rId6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9.jpg"/><Relationship Id="rId4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Relationship Id="rId4" Type="http://schemas.openxmlformats.org/officeDocument/2006/relationships/image" Target="../media/image34.png"/><Relationship Id="rId5" Type="http://schemas.openxmlformats.org/officeDocument/2006/relationships/image" Target="../media/image36.jpg"/><Relationship Id="rId6" Type="http://schemas.openxmlformats.org/officeDocument/2006/relationships/image" Target="../media/image3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3.jpg"/><Relationship Id="rId4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2.jpg"/><Relationship Id="rId4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44.png"/><Relationship Id="rId5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jpg"/><Relationship Id="rId4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5.jpg"/><Relationship Id="rId4" Type="http://schemas.openxmlformats.org/officeDocument/2006/relationships/image" Target="../media/image4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6.jpg"/><Relationship Id="rId4" Type="http://schemas.openxmlformats.org/officeDocument/2006/relationships/image" Target="../media/image5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0.jpg"/><Relationship Id="rId4" Type="http://schemas.openxmlformats.org/officeDocument/2006/relationships/image" Target="../media/image5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3.jpg"/><Relationship Id="rId4" Type="http://schemas.openxmlformats.org/officeDocument/2006/relationships/image" Target="../media/image5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2.jpg"/><Relationship Id="rId4" Type="http://schemas.openxmlformats.org/officeDocument/2006/relationships/image" Target="../media/image6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5.jpg"/><Relationship Id="rId4" Type="http://schemas.openxmlformats.org/officeDocument/2006/relationships/image" Target="../media/image5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8.jpg"/><Relationship Id="rId4" Type="http://schemas.openxmlformats.org/officeDocument/2006/relationships/image" Target="../media/image6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1.jpg"/><Relationship Id="rId4" Type="http://schemas.openxmlformats.org/officeDocument/2006/relationships/image" Target="../media/image6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5.png"/><Relationship Id="rId4" Type="http://schemas.openxmlformats.org/officeDocument/2006/relationships/image" Target="../media/image6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9.png"/><Relationship Id="rId4" Type="http://schemas.openxmlformats.org/officeDocument/2006/relationships/image" Target="../media/image7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4.jpg"/><Relationship Id="rId4" Type="http://schemas.openxmlformats.org/officeDocument/2006/relationships/image" Target="../media/image71.png"/><Relationship Id="rId5" Type="http://schemas.openxmlformats.org/officeDocument/2006/relationships/image" Target="../media/image87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4.png"/><Relationship Id="rId4" Type="http://schemas.openxmlformats.org/officeDocument/2006/relationships/image" Target="../media/image73.png"/><Relationship Id="rId5" Type="http://schemas.openxmlformats.org/officeDocument/2006/relationships/image" Target="../media/image7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2.png"/><Relationship Id="rId4" Type="http://schemas.openxmlformats.org/officeDocument/2006/relationships/image" Target="../media/image82.png"/><Relationship Id="rId5" Type="http://schemas.openxmlformats.org/officeDocument/2006/relationships/image" Target="../media/image78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2.png"/><Relationship Id="rId4" Type="http://schemas.openxmlformats.org/officeDocument/2006/relationships/image" Target="../media/image92.png"/><Relationship Id="rId5" Type="http://schemas.openxmlformats.org/officeDocument/2006/relationships/image" Target="../media/image8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5.png"/><Relationship Id="rId4" Type="http://schemas.openxmlformats.org/officeDocument/2006/relationships/image" Target="../media/image83.png"/><Relationship Id="rId5" Type="http://schemas.openxmlformats.org/officeDocument/2006/relationships/image" Target="../media/image3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8.png"/><Relationship Id="rId4" Type="http://schemas.openxmlformats.org/officeDocument/2006/relationships/image" Target="../media/image9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9.gif"/><Relationship Id="rId4" Type="http://schemas.openxmlformats.org/officeDocument/2006/relationships/image" Target="../media/image111.png"/><Relationship Id="rId5" Type="http://schemas.openxmlformats.org/officeDocument/2006/relationships/image" Target="../media/image104.png"/><Relationship Id="rId6" Type="http://schemas.openxmlformats.org/officeDocument/2006/relationships/image" Target="../media/image106.png"/><Relationship Id="rId7" Type="http://schemas.openxmlformats.org/officeDocument/2006/relationships/image" Target="../media/image1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3.png"/><Relationship Id="rId5" Type="http://schemas.openxmlformats.org/officeDocument/2006/relationships/image" Target="../media/image1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1.png"/><Relationship Id="rId4" Type="http://schemas.openxmlformats.org/officeDocument/2006/relationships/image" Target="../media/image9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00.png"/><Relationship Id="rId4" Type="http://schemas.openxmlformats.org/officeDocument/2006/relationships/image" Target="../media/image9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02.png"/><Relationship Id="rId4" Type="http://schemas.openxmlformats.org/officeDocument/2006/relationships/image" Target="../media/image9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1.jpg"/><Relationship Id="rId6" Type="http://schemas.openxmlformats.org/officeDocument/2006/relationships/image" Target="../media/image6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07.png"/><Relationship Id="rId4" Type="http://schemas.openxmlformats.org/officeDocument/2006/relationships/image" Target="../media/image101.png"/><Relationship Id="rId5" Type="http://schemas.openxmlformats.org/officeDocument/2006/relationships/image" Target="../media/image110.png"/><Relationship Id="rId6" Type="http://schemas.openxmlformats.org/officeDocument/2006/relationships/image" Target="../media/image99.png"/><Relationship Id="rId7" Type="http://schemas.openxmlformats.org/officeDocument/2006/relationships/image" Target="../media/image108.png"/><Relationship Id="rId8" Type="http://schemas.openxmlformats.org/officeDocument/2006/relationships/image" Target="../media/image10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8.png"/><Relationship Id="rId4" Type="http://schemas.openxmlformats.org/officeDocument/2006/relationships/image" Target="../media/image10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14.jpg"/><Relationship Id="rId4" Type="http://schemas.openxmlformats.org/officeDocument/2006/relationships/image" Target="../media/image115.png"/><Relationship Id="rId5" Type="http://schemas.openxmlformats.org/officeDocument/2006/relationships/image" Target="../media/image121.png"/><Relationship Id="rId6" Type="http://schemas.openxmlformats.org/officeDocument/2006/relationships/image" Target="../media/image11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9.png"/><Relationship Id="rId4" Type="http://schemas.openxmlformats.org/officeDocument/2006/relationships/image" Target="../media/image120.png"/><Relationship Id="rId5" Type="http://schemas.openxmlformats.org/officeDocument/2006/relationships/image" Target="../media/image116.png"/><Relationship Id="rId6" Type="http://schemas.openxmlformats.org/officeDocument/2006/relationships/image" Target="../media/image12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4.jpg"/><Relationship Id="rId4" Type="http://schemas.openxmlformats.org/officeDocument/2006/relationships/image" Target="../media/image12.png"/><Relationship Id="rId5" Type="http://schemas.openxmlformats.org/officeDocument/2006/relationships/image" Target="../media/image32.jpg"/><Relationship Id="rId6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/>
          <p:nvPr/>
        </p:nvSpPr>
        <p:spPr>
          <a:xfrm>
            <a:off x="-1101432" y="6764900"/>
            <a:ext cx="27049559" cy="8988323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1206499" y="8437375"/>
            <a:ext cx="21971002" cy="14977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venir"/>
              <a:buNone/>
            </a:pPr>
            <a:r>
              <a:rPr b="0" lang="en-US" sz="3500">
                <a:solidFill>
                  <a:srgbClr val="1D295D"/>
                </a:solidFill>
                <a:latin typeface="Avenir"/>
                <a:ea typeface="Avenir"/>
                <a:cs typeface="Avenir"/>
                <a:sym typeface="Avenir"/>
              </a:rPr>
              <a:t>KARIM </a:t>
            </a:r>
            <a:r>
              <a:rPr b="0" lang="en-US">
                <a:solidFill>
                  <a:srgbClr val="1D295D"/>
                </a:solidFill>
                <a:latin typeface="Avenir"/>
                <a:ea typeface="Avenir"/>
                <a:cs typeface="Avenir"/>
                <a:sym typeface="Avenir"/>
              </a:rPr>
              <a:t>MUSTA</a:t>
            </a:r>
            <a:r>
              <a:rPr b="0" lang="en-US" sz="3500">
                <a:solidFill>
                  <a:srgbClr val="1D295D"/>
                </a:solidFill>
                <a:latin typeface="Avenir"/>
                <a:ea typeface="Avenir"/>
                <a:cs typeface="Avenir"/>
                <a:sym typeface="Avenir"/>
              </a:rPr>
              <a:t>GHNI</a:t>
            </a:r>
            <a:endParaRPr b="0">
              <a:solidFill>
                <a:srgbClr val="1D295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100"/>
              <a:buFont typeface="Avenir"/>
              <a:buNone/>
            </a:pPr>
            <a:r>
              <a:rPr b="0" lang="en-US" sz="21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CO-FOUNDER  </a:t>
            </a:r>
            <a:endParaRPr/>
          </a:p>
        </p:txBody>
      </p:sp>
      <p:sp>
        <p:nvSpPr>
          <p:cNvPr id="82" name="Google Shape;82;p18"/>
          <p:cNvSpPr txBox="1"/>
          <p:nvPr>
            <p:ph idx="4294967295" type="ctrTitle"/>
          </p:nvPr>
        </p:nvSpPr>
        <p:spPr>
          <a:xfrm>
            <a:off x="1067866" y="3266001"/>
            <a:ext cx="21971004" cy="180743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234F"/>
              </a:buClr>
              <a:buSzPts val="6000"/>
              <a:buFont typeface="Avenir"/>
              <a:buNone/>
            </a:pPr>
            <a:r>
              <a:rPr i="0" lang="en-US" sz="6000" u="none" cap="none" strike="noStrike">
                <a:solidFill>
                  <a:srgbClr val="13234F"/>
                </a:solidFill>
              </a:rPr>
              <a:t>THE POWER OF WILO’s CREATIVE COLLABORATIONS</a:t>
            </a:r>
            <a:endParaRPr/>
          </a:p>
        </p:txBody>
      </p:sp>
      <p:sp>
        <p:nvSpPr>
          <p:cNvPr id="83" name="Google Shape;83;p18"/>
          <p:cNvSpPr txBox="1"/>
          <p:nvPr/>
        </p:nvSpPr>
        <p:spPr>
          <a:xfrm>
            <a:off x="1206498" y="370425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234F"/>
              </a:buClr>
              <a:buSzPts val="3500"/>
              <a:buFont typeface="Avenir"/>
              <a:buNone/>
            </a:pPr>
            <a:r>
              <a:rPr i="0" lang="en-US" sz="3500" u="none" cap="none" strike="noStrike">
                <a:solidFill>
                  <a:srgbClr val="13234F"/>
                </a:solidFill>
                <a:latin typeface="Avenir"/>
                <a:ea typeface="Avenir"/>
                <a:cs typeface="Avenir"/>
                <a:sym typeface="Avenir"/>
              </a:rPr>
              <a:t>HOW TO COLLABORATE &amp; INNOVATE IN A WORLD OF CHANGE &amp; UNCERTAINTY?</a:t>
            </a:r>
            <a:endParaRPr/>
          </a:p>
        </p:txBody>
      </p:sp>
      <p:grpSp>
        <p:nvGrpSpPr>
          <p:cNvPr id="84" name="Google Shape;84;p18"/>
          <p:cNvGrpSpPr/>
          <p:nvPr/>
        </p:nvGrpSpPr>
        <p:grpSpPr>
          <a:xfrm>
            <a:off x="9874250" y="9717629"/>
            <a:ext cx="4635500" cy="1435101"/>
            <a:chOff x="0" y="0"/>
            <a:chExt cx="4635500" cy="1435100"/>
          </a:xfrm>
        </p:grpSpPr>
        <p:pic>
          <p:nvPicPr>
            <p:cNvPr descr="Bildschirmfoto 2023-04-25 um 09.09.37.png" id="85" name="Google Shape;85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4381500" cy="1104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4-25 um 09.09.37.png" id="86" name="Google Shape;8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4635500" cy="1435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Bildschirmfoto 2023-11-15 um 08.30.50.png" id="87" name="Google Shape;8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01250" y="9923471"/>
            <a:ext cx="4381500" cy="85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27"/>
          <p:cNvSpPr/>
          <p:nvPr/>
        </p:nvSpPr>
        <p:spPr>
          <a:xfrm rot="-10385641">
            <a:off x="-7253105" y="7188220"/>
            <a:ext cx="22244522" cy="16023337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2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4" name="Google Shape;254;p27"/>
          <p:cNvSpPr/>
          <p:nvPr/>
        </p:nvSpPr>
        <p:spPr>
          <a:xfrm>
            <a:off x="13135717" y="-1490168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5" name="Google Shape;255;p2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256" name="Google Shape;256;p2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7" name="Google Shape;257;p2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8" name="Google Shape;258;p2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2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27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61" name="Google Shape;261;p27"/>
          <p:cNvGrpSpPr/>
          <p:nvPr/>
        </p:nvGrpSpPr>
        <p:grpSpPr>
          <a:xfrm>
            <a:off x="13123834" y="1410141"/>
            <a:ext cx="10160001" cy="5753101"/>
            <a:chOff x="0" y="0"/>
            <a:chExt cx="10160000" cy="5753100"/>
          </a:xfrm>
        </p:grpSpPr>
        <p:pic>
          <p:nvPicPr>
            <p:cNvPr descr="Bildschirmfoto 2023-11-21 um 22.17.01.png" id="262" name="Google Shape;262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9906000" cy="5422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11-21 um 22.17.01.png" id="263" name="Google Shape;263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0160000" cy="5753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4" name="Google Shape;264;p27"/>
          <p:cNvGrpSpPr/>
          <p:nvPr/>
        </p:nvGrpSpPr>
        <p:grpSpPr>
          <a:xfrm>
            <a:off x="13129882" y="7321836"/>
            <a:ext cx="10147905" cy="5358490"/>
            <a:chOff x="0" y="0"/>
            <a:chExt cx="10147904" cy="5358488"/>
          </a:xfrm>
        </p:grpSpPr>
        <p:pic>
          <p:nvPicPr>
            <p:cNvPr descr="fasttrack.jpeg" id="265" name="Google Shape;265;p27"/>
            <p:cNvPicPr preferRelativeResize="0"/>
            <p:nvPr/>
          </p:nvPicPr>
          <p:blipFill rotWithShape="1">
            <a:blip r:embed="rId5">
              <a:alphaModFix/>
            </a:blip>
            <a:srcRect b="0" l="0" r="1616" t="0"/>
            <a:stretch/>
          </p:blipFill>
          <p:spPr>
            <a:xfrm>
              <a:off x="127000" y="88900"/>
              <a:ext cx="9893904" cy="5028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asttrack.jpeg" id="266" name="Google Shape;266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147904" cy="5358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7" name="Google Shape;267;p27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8" name="Google Shape;268;p27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4" name="Google Shape;274;p28"/>
          <p:cNvSpPr/>
          <p:nvPr/>
        </p:nvSpPr>
        <p:spPr>
          <a:xfrm rot="-5634120">
            <a:off x="-5221105" y="9612664"/>
            <a:ext cx="22244522" cy="16023336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5" name="Google Shape;275;p2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6" name="Google Shape;276;p2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7" name="Google Shape;277;p2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278" name="Google Shape;278;p28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0" name="Google Shape;280;p28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1" name="Google Shape;281;p28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2" name="Google Shape;282;p28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83" name="Google Shape;283;p28"/>
          <p:cNvGrpSpPr/>
          <p:nvPr/>
        </p:nvGrpSpPr>
        <p:grpSpPr>
          <a:xfrm>
            <a:off x="14489535" y="1467529"/>
            <a:ext cx="6647321" cy="1828801"/>
            <a:chOff x="0" y="0"/>
            <a:chExt cx="6647320" cy="1828800"/>
          </a:xfrm>
        </p:grpSpPr>
        <p:sp>
          <p:nvSpPr>
            <p:cNvPr id="284" name="Google Shape;284;p28"/>
            <p:cNvSpPr/>
            <p:nvPr/>
          </p:nvSpPr>
          <p:spPr>
            <a:xfrm>
              <a:off x="215899" y="139700"/>
              <a:ext cx="6215521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285" name="Google Shape;285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6647320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6" name="Google Shape;286;p28"/>
          <p:cNvSpPr txBox="1"/>
          <p:nvPr/>
        </p:nvSpPr>
        <p:spPr>
          <a:xfrm>
            <a:off x="13450031" y="1714084"/>
            <a:ext cx="8726328" cy="105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LEARNINGS</a:t>
            </a:r>
            <a:endParaRPr/>
          </a:p>
        </p:txBody>
      </p:sp>
      <p:sp>
        <p:nvSpPr>
          <p:cNvPr id="287" name="Google Shape;287;p28"/>
          <p:cNvSpPr txBox="1"/>
          <p:nvPr/>
        </p:nvSpPr>
        <p:spPr>
          <a:xfrm>
            <a:off x="12342718" y="4213989"/>
            <a:ext cx="10940954" cy="628078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-1296458" lvl="0" marL="12964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E6B8"/>
              </a:buClr>
              <a:buSzPts val="5000"/>
              <a:buFont typeface="Helvetica Neue"/>
              <a:buAutoNum type="arabicPeriod"/>
            </a:pPr>
            <a:r>
              <a:rPr b="1" i="0" lang="en-US" sz="5000" u="none" cap="none" strike="noStrike">
                <a:solidFill>
                  <a:srgbClr val="77E6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Long-term memory is key to build database for curiosity.</a:t>
            </a:r>
            <a:endParaRPr/>
          </a:p>
          <a:p>
            <a:pPr indent="-1296458" lvl="0" marL="12964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Helvetica Neue"/>
              <a:buAutoNum type="arabicPeriod"/>
            </a:pPr>
            <a:r>
              <a:rPr b="1" i="0" lang="en-US" sz="5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Experiencing narrow curiosity and/or broad curiosity can be a privilege.</a:t>
            </a:r>
            <a:endParaRPr/>
          </a:p>
          <a:p>
            <a:pPr indent="-1296458" lvl="0" marL="12964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E4BB"/>
              </a:buClr>
              <a:buSzPts val="5000"/>
              <a:buFont typeface="Helvetica Neue"/>
              <a:buAutoNum type="arabicPeriod"/>
            </a:pPr>
            <a:r>
              <a:rPr b="1" i="0" lang="en-US" sz="5000" u="none" cap="none" strike="noStrike">
                <a:solidFill>
                  <a:srgbClr val="92E4B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 drives knowledge as much as knowledge drives curiosity.</a:t>
            </a:r>
            <a:endParaRPr/>
          </a:p>
        </p:txBody>
      </p:sp>
      <p:sp>
        <p:nvSpPr>
          <p:cNvPr id="288" name="Google Shape;288;p28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89" name="Google Shape;289;p28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5" name="Google Shape;295;p29"/>
          <p:cNvSpPr/>
          <p:nvPr/>
        </p:nvSpPr>
        <p:spPr>
          <a:xfrm rot="-306313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6" name="Google Shape;296;p2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7" name="Google Shape;297;p2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8" name="Google Shape;298;p2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299" name="Google Shape;299;p29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29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29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2" name="Google Shape;302;p29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03" name="Google Shape;303;p29"/>
          <p:cNvGrpSpPr/>
          <p:nvPr/>
        </p:nvGrpSpPr>
        <p:grpSpPr>
          <a:xfrm rot="120000">
            <a:off x="10274517" y="2518703"/>
            <a:ext cx="12419079" cy="7894765"/>
            <a:chOff x="-1" y="0"/>
            <a:chExt cx="12419077" cy="7894763"/>
          </a:xfrm>
        </p:grpSpPr>
        <p:pic>
          <p:nvPicPr>
            <p:cNvPr descr="gallery-1468589678-nike-waffle-iron.jpg" id="304" name="Google Shape;304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5900" y="139700"/>
              <a:ext cx="11987276" cy="73359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allery-1468589678-nike-waffle-iron.jpg" id="305" name="Google Shape;305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12419077" cy="78947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" name="Google Shape;306;p29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7" name="Google Shape;307;p29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8" name="Google Shape;308;p29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Bill Bowerman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" name="Google Shape;314;p30"/>
          <p:cNvSpPr/>
          <p:nvPr/>
        </p:nvSpPr>
        <p:spPr>
          <a:xfrm rot="18557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" name="Google Shape;315;p3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" name="Google Shape;316;p3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" name="Google Shape;317;p30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318" name="Google Shape;318;p30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9" name="Google Shape;319;p30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" name="Google Shape;320;p30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" name="Google Shape;321;p30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22" name="Google Shape;322;p30"/>
          <p:cNvGrpSpPr/>
          <p:nvPr/>
        </p:nvGrpSpPr>
        <p:grpSpPr>
          <a:xfrm>
            <a:off x="13368406" y="1071831"/>
            <a:ext cx="7410267" cy="11203408"/>
            <a:chOff x="-1" y="0"/>
            <a:chExt cx="7410265" cy="11203407"/>
          </a:xfrm>
        </p:grpSpPr>
        <p:pic>
          <p:nvPicPr>
            <p:cNvPr descr="Untitled design-17.png" id="323" name="Google Shape;323;p30"/>
            <p:cNvPicPr preferRelativeResize="0"/>
            <p:nvPr/>
          </p:nvPicPr>
          <p:blipFill rotWithShape="1">
            <a:blip r:embed="rId3">
              <a:alphaModFix/>
            </a:blip>
            <a:srcRect b="10363" l="35325" r="35324" t="10363"/>
            <a:stretch/>
          </p:blipFill>
          <p:spPr>
            <a:xfrm>
              <a:off x="127000" y="88900"/>
              <a:ext cx="7156264" cy="10873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titled design-17.png" id="324" name="Google Shape;324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7410265" cy="112034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30"/>
          <p:cNvGrpSpPr/>
          <p:nvPr/>
        </p:nvGrpSpPr>
        <p:grpSpPr>
          <a:xfrm rot="120000">
            <a:off x="5580927" y="5175507"/>
            <a:ext cx="7358133" cy="4797572"/>
            <a:chOff x="0" y="0"/>
            <a:chExt cx="7358131" cy="4797570"/>
          </a:xfrm>
        </p:grpSpPr>
        <p:pic>
          <p:nvPicPr>
            <p:cNvPr descr="gallery-1468589678-nike-waffle-iron.jpg" id="326" name="Google Shape;326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15900" y="139700"/>
              <a:ext cx="6926331" cy="4238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allery-1468589678-nike-waffle-iron.jpg" id="327" name="Google Shape;327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7358131" cy="479757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28" name="Google Shape;328;p30"/>
          <p:cNvCxnSpPr/>
          <p:nvPr/>
        </p:nvCxnSpPr>
        <p:spPr>
          <a:xfrm>
            <a:off x="12207758" y="6924771"/>
            <a:ext cx="2831008" cy="445940"/>
          </a:xfrm>
          <a:prstGeom prst="straightConnector1">
            <a:avLst/>
          </a:prstGeom>
          <a:noFill/>
          <a:ln cap="flat" cmpd="sng" w="114300">
            <a:solidFill>
              <a:schemeClr val="accent5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329" name="Google Shape;329;p30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0" name="Google Shape;330;p30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p31"/>
          <p:cNvSpPr/>
          <p:nvPr/>
        </p:nvSpPr>
        <p:spPr>
          <a:xfrm rot="565162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31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9" name="Google Shape;339;p31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0" name="Google Shape;340;p31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341" name="Google Shape;341;p31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2" name="Google Shape;342;p31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Google Shape;343;p31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" name="Google Shape;344;p31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45" name="Google Shape;345;p31"/>
          <p:cNvGrpSpPr/>
          <p:nvPr/>
        </p:nvGrpSpPr>
        <p:grpSpPr>
          <a:xfrm>
            <a:off x="10322043" y="3659997"/>
            <a:ext cx="12300561" cy="7347733"/>
            <a:chOff x="0" y="0"/>
            <a:chExt cx="12300559" cy="7347731"/>
          </a:xfrm>
        </p:grpSpPr>
        <p:pic>
          <p:nvPicPr>
            <p:cNvPr descr="2015_Sneaker_Culture_7.-Waffle-Trainer-Ron-Wood_4000W.jpg" id="346" name="Google Shape;346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5900" y="139700"/>
              <a:ext cx="11868759" cy="67889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2015_Sneaker_Culture_7.-Waffle-Trainer-Ron-Wood_4000W.jpg" id="347" name="Google Shape;347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2300559" cy="73477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8" name="Google Shape;348;p31"/>
          <p:cNvGrpSpPr/>
          <p:nvPr/>
        </p:nvGrpSpPr>
        <p:grpSpPr>
          <a:xfrm rot="-720000">
            <a:off x="13471960" y="999163"/>
            <a:ext cx="3449532" cy="5185481"/>
            <a:chOff x="0" y="0"/>
            <a:chExt cx="3449530" cy="5185479"/>
          </a:xfrm>
        </p:grpSpPr>
        <p:pic>
          <p:nvPicPr>
            <p:cNvPr descr="Untitled design-17.png" id="349" name="Google Shape;349;p31"/>
            <p:cNvPicPr preferRelativeResize="0"/>
            <p:nvPr/>
          </p:nvPicPr>
          <p:blipFill rotWithShape="1">
            <a:blip r:embed="rId5">
              <a:alphaModFix/>
            </a:blip>
            <a:srcRect b="10363" l="35325" r="35324" t="10363"/>
            <a:stretch/>
          </p:blipFill>
          <p:spPr>
            <a:xfrm>
              <a:off x="126999" y="88899"/>
              <a:ext cx="3195531" cy="48552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titled design-17.png" id="350" name="Google Shape;350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3449530" cy="518547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51" name="Google Shape;351;p31"/>
          <p:cNvCxnSpPr/>
          <p:nvPr/>
        </p:nvCxnSpPr>
        <p:spPr>
          <a:xfrm flipH="1">
            <a:off x="12989916" y="3730059"/>
            <a:ext cx="1763364" cy="2426142"/>
          </a:xfrm>
          <a:prstGeom prst="straightConnector1">
            <a:avLst/>
          </a:prstGeom>
          <a:noFill/>
          <a:ln cap="flat" cmpd="sng" w="63500">
            <a:solidFill>
              <a:schemeClr val="accent5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352" name="Google Shape;352;p31"/>
          <p:cNvSpPr txBox="1"/>
          <p:nvPr/>
        </p:nvSpPr>
        <p:spPr>
          <a:xfrm>
            <a:off x="1793840" y="4602089"/>
            <a:ext cx="5888700" cy="26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Narrow Curiosity meets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Broad Curiosity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3" name="Google Shape;353;p31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4" name="Google Shape;354;p31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0" name="Google Shape;360;p32"/>
          <p:cNvSpPr/>
          <p:nvPr/>
        </p:nvSpPr>
        <p:spPr>
          <a:xfrm rot="-166987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1" name="Google Shape;361;p32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" name="Google Shape;362;p32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3" name="Google Shape;363;p32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364" name="Google Shape;364;p32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5" name="Google Shape;365;p32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6" name="Google Shape;366;p32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" name="Google Shape;367;p32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68" name="Google Shape;368;p32"/>
          <p:cNvGrpSpPr/>
          <p:nvPr/>
        </p:nvGrpSpPr>
        <p:grpSpPr>
          <a:xfrm flipH="1">
            <a:off x="10914934" y="2394475"/>
            <a:ext cx="11716466" cy="8927051"/>
            <a:chOff x="0" y="0"/>
            <a:chExt cx="11716465" cy="8927050"/>
          </a:xfrm>
        </p:grpSpPr>
        <p:pic>
          <p:nvPicPr>
            <p:cNvPr descr="Shinkansen_Series0_R67_JNRcolor.jpeg" id="369" name="Google Shape;369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1462465" cy="8596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hinkansen_Series0_R67_JNRcolor.jpeg" id="370" name="Google Shape;370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716465" cy="8927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1" name="Google Shape;371;p32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2" name="Google Shape;372;p32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3" name="Google Shape;373;p32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9" name="Google Shape;379;p33"/>
          <p:cNvSpPr/>
          <p:nvPr/>
        </p:nvSpPr>
        <p:spPr>
          <a:xfrm rot="-542424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0" name="Google Shape;380;p33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1" name="Google Shape;381;p33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2" name="Google Shape;382;p33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383" name="Google Shape;383;p33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4" name="Google Shape;384;p33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5" name="Google Shape;385;p33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6" name="Google Shape;386;p33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87" name="Google Shape;387;p33"/>
          <p:cNvGrpSpPr/>
          <p:nvPr/>
        </p:nvGrpSpPr>
        <p:grpSpPr>
          <a:xfrm rot="120000">
            <a:off x="11009104" y="1433791"/>
            <a:ext cx="10223041" cy="9836523"/>
            <a:chOff x="0" y="-1"/>
            <a:chExt cx="10223040" cy="9836521"/>
          </a:xfrm>
        </p:grpSpPr>
        <p:pic>
          <p:nvPicPr>
            <p:cNvPr descr="Untitled design-19.png" id="388" name="Google Shape;388;p33"/>
            <p:cNvPicPr preferRelativeResize="0"/>
            <p:nvPr/>
          </p:nvPicPr>
          <p:blipFill rotWithShape="1">
            <a:blip r:embed="rId3">
              <a:alphaModFix/>
            </a:blip>
            <a:srcRect b="10239" l="38428" r="14663" t="10240"/>
            <a:stretch/>
          </p:blipFill>
          <p:spPr>
            <a:xfrm>
              <a:off x="127000" y="88900"/>
              <a:ext cx="9969040" cy="9506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titled design-19.png" id="389" name="Google Shape;389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10223040" cy="98365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0" name="Google Shape;390;p33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1" name="Google Shape;391;p33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2" name="Google Shape;392;p33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8" name="Google Shape;398;p34"/>
          <p:cNvSpPr/>
          <p:nvPr/>
        </p:nvSpPr>
        <p:spPr>
          <a:xfrm rot="-362424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9" name="Google Shape;399;p3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0" name="Google Shape;400;p3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p34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402" name="Google Shape;402;p3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3" name="Google Shape;403;p3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4" name="Google Shape;404;p3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5" name="Google Shape;405;p3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06" name="Google Shape;406;p34"/>
          <p:cNvGrpSpPr/>
          <p:nvPr/>
        </p:nvGrpSpPr>
        <p:grpSpPr>
          <a:xfrm rot="120000">
            <a:off x="11009104" y="1433791"/>
            <a:ext cx="10223041" cy="9836523"/>
            <a:chOff x="0" y="-1"/>
            <a:chExt cx="10223040" cy="9836521"/>
          </a:xfrm>
        </p:grpSpPr>
        <p:pic>
          <p:nvPicPr>
            <p:cNvPr descr="Untitled design-19.png" id="407" name="Google Shape;407;p34"/>
            <p:cNvPicPr preferRelativeResize="0"/>
            <p:nvPr/>
          </p:nvPicPr>
          <p:blipFill rotWithShape="1">
            <a:blip r:embed="rId3">
              <a:alphaModFix/>
            </a:blip>
            <a:srcRect b="10239" l="38428" r="14663" t="10240"/>
            <a:stretch/>
          </p:blipFill>
          <p:spPr>
            <a:xfrm>
              <a:off x="127000" y="88900"/>
              <a:ext cx="9969040" cy="9506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titled design-19.png" id="408" name="Google Shape;408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10223040" cy="98365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9" name="Google Shape;409;p34"/>
          <p:cNvGrpSpPr/>
          <p:nvPr/>
        </p:nvGrpSpPr>
        <p:grpSpPr>
          <a:xfrm rot="370858">
            <a:off x="17621207" y="1440602"/>
            <a:ext cx="8941878" cy="6846109"/>
            <a:chOff x="0" y="-1"/>
            <a:chExt cx="8941876" cy="6846108"/>
          </a:xfrm>
        </p:grpSpPr>
        <p:pic>
          <p:nvPicPr>
            <p:cNvPr descr="Shinkansen_Series_500_car_521-1_at_the_Kyoto_Railway_Museum.jpg" id="410" name="Google Shape;410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8687876" cy="65159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hinkansen_Series_500_car_521-1_at_the_Kyoto_Railway_Museum.jpg" id="411" name="Google Shape;411;p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-1"/>
              <a:ext cx="8941876" cy="68461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2" name="Google Shape;412;p34"/>
          <p:cNvSpPr txBox="1"/>
          <p:nvPr/>
        </p:nvSpPr>
        <p:spPr>
          <a:xfrm>
            <a:off x="1793840" y="4767189"/>
            <a:ext cx="5888658" cy="2324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Narrow Curiosity meets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Narrow Curiosity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3" name="Google Shape;413;p34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4" name="Google Shape;414;p34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0" name="Google Shape;420;p35"/>
          <p:cNvSpPr/>
          <p:nvPr/>
        </p:nvSpPr>
        <p:spPr>
          <a:xfrm rot="153274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1" name="Google Shape;421;p3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2" name="Google Shape;422;p3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3" name="Google Shape;423;p35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424" name="Google Shape;424;p3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5" name="Google Shape;425;p3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6" name="Google Shape;426;p3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7" name="Google Shape;427;p3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28" name="Google Shape;428;p35"/>
          <p:cNvGrpSpPr/>
          <p:nvPr/>
        </p:nvGrpSpPr>
        <p:grpSpPr>
          <a:xfrm rot="5400000">
            <a:off x="13253106" y="1917287"/>
            <a:ext cx="8061466" cy="9881429"/>
            <a:chOff x="0" y="0"/>
            <a:chExt cx="8061464" cy="9881428"/>
          </a:xfrm>
        </p:grpSpPr>
        <p:pic>
          <p:nvPicPr>
            <p:cNvPr descr="IMG_20190613_194736.jpg" id="429" name="Google Shape;429;p35"/>
            <p:cNvPicPr preferRelativeResize="0"/>
            <p:nvPr/>
          </p:nvPicPr>
          <p:blipFill rotWithShape="1">
            <a:blip r:embed="rId3">
              <a:alphaModFix/>
            </a:blip>
            <a:srcRect b="6422" l="8153" r="0" t="8580"/>
            <a:stretch/>
          </p:blipFill>
          <p:spPr>
            <a:xfrm>
              <a:off x="139700" y="139700"/>
              <a:ext cx="7782063" cy="9602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G_20190613_194736.jpg" id="430" name="Google Shape;430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8061464" cy="98814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35"/>
          <p:cNvSpPr/>
          <p:nvPr/>
        </p:nvSpPr>
        <p:spPr>
          <a:xfrm>
            <a:off x="16255196" y="5767899"/>
            <a:ext cx="3777005" cy="1270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2" name="Google Shape;432;p35"/>
          <p:cNvSpPr txBox="1"/>
          <p:nvPr/>
        </p:nvSpPr>
        <p:spPr>
          <a:xfrm>
            <a:off x="16375479" y="5887724"/>
            <a:ext cx="3536443" cy="1030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else can you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with a XYZ ?</a:t>
            </a:r>
            <a:endParaRPr/>
          </a:p>
        </p:txBody>
      </p:sp>
      <p:sp>
        <p:nvSpPr>
          <p:cNvPr id="433" name="Google Shape;433;p35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4" name="Google Shape;434;p35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5" name="Google Shape;435;p35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1" name="Google Shape;441;p36"/>
          <p:cNvSpPr/>
          <p:nvPr/>
        </p:nvSpPr>
        <p:spPr>
          <a:xfrm rot="240000">
            <a:off x="-46507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2" name="Google Shape;442;p3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36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36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445" name="Google Shape;445;p3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6" name="Google Shape;446;p3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7" name="Google Shape;447;p3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8" name="Google Shape;448;p3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49" name="Google Shape;449;p36"/>
          <p:cNvGrpSpPr/>
          <p:nvPr/>
        </p:nvGrpSpPr>
        <p:grpSpPr>
          <a:xfrm rot="-5400000">
            <a:off x="13489141" y="1816957"/>
            <a:ext cx="7917393" cy="10082086"/>
            <a:chOff x="-1" y="-1"/>
            <a:chExt cx="7917392" cy="10082084"/>
          </a:xfrm>
        </p:grpSpPr>
        <p:pic>
          <p:nvPicPr>
            <p:cNvPr descr="IMG_20190613_194758.jpg" id="450" name="Google Shape;450;p36"/>
            <p:cNvPicPr preferRelativeResize="0"/>
            <p:nvPr/>
          </p:nvPicPr>
          <p:blipFill rotWithShape="1">
            <a:blip r:embed="rId3">
              <a:alphaModFix/>
            </a:blip>
            <a:srcRect b="681" l="0" r="0" t="3062"/>
            <a:stretch/>
          </p:blipFill>
          <p:spPr>
            <a:xfrm>
              <a:off x="139700" y="139700"/>
              <a:ext cx="7637991" cy="9802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G_20190613_194758.jpg" id="451" name="Google Shape;451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-1"/>
              <a:ext cx="7917392" cy="100820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2" name="Google Shape;452;p36"/>
          <p:cNvSpPr/>
          <p:nvPr/>
        </p:nvSpPr>
        <p:spPr>
          <a:xfrm>
            <a:off x="15356084" y="6824978"/>
            <a:ext cx="3623798" cy="10831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3" name="Google Shape;453;p36"/>
          <p:cNvSpPr txBox="1"/>
          <p:nvPr/>
        </p:nvSpPr>
        <p:spPr>
          <a:xfrm>
            <a:off x="15399762" y="6851374"/>
            <a:ext cx="3536443" cy="103034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else can you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with a XYZ ?</a:t>
            </a:r>
            <a:endParaRPr/>
          </a:p>
        </p:txBody>
      </p:sp>
      <p:sp>
        <p:nvSpPr>
          <p:cNvPr id="454" name="Google Shape;454;p3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5" name="Google Shape;455;p36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6" name="Google Shape;456;p36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/>
          <p:nvPr/>
        </p:nvSpPr>
        <p:spPr>
          <a:xfrm rot="-5400000">
            <a:off x="7559221" y="5635797"/>
            <a:ext cx="27049559" cy="9799840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" name="Google Shape;93;p19"/>
          <p:cNvSpPr txBox="1"/>
          <p:nvPr>
            <p:ph idx="4294967295" type="ctr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i="0" lang="en-US" sz="6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/>
          </a:p>
        </p:txBody>
      </p:sp>
      <p:sp>
        <p:nvSpPr>
          <p:cNvPr id="94" name="Google Shape;94;p19"/>
          <p:cNvSpPr txBox="1"/>
          <p:nvPr/>
        </p:nvSpPr>
        <p:spPr>
          <a:xfrm>
            <a:off x="1771649" y="5005813"/>
            <a:ext cx="15473762" cy="4106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444500" lvl="0" marL="444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5"/>
              <a:buFont typeface="Avenir"/>
              <a:buChar char="•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PART A: CURIOSITY</a:t>
            </a:r>
            <a:endParaRPr b="1">
              <a:latin typeface="Avenir"/>
              <a:ea typeface="Avenir"/>
              <a:cs typeface="Avenir"/>
              <a:sym typeface="Avenir"/>
            </a:endParaRPr>
          </a:p>
          <a:p>
            <a:pPr indent="-444500" lvl="0" marL="444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5"/>
              <a:buFont typeface="Avenir"/>
              <a:buChar char="•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PART B: CREATIVITY </a:t>
            </a:r>
            <a:endParaRPr b="1">
              <a:latin typeface="Avenir"/>
              <a:ea typeface="Avenir"/>
              <a:cs typeface="Avenir"/>
              <a:sym typeface="Avenir"/>
            </a:endParaRPr>
          </a:p>
          <a:p>
            <a:pPr indent="-444500" lvl="0" marL="444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5"/>
              <a:buFont typeface="Avenir"/>
              <a:buChar char="•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PART C: COLLABORATION</a:t>
            </a:r>
            <a:endParaRPr b="1">
              <a:latin typeface="Avenir"/>
              <a:ea typeface="Avenir"/>
              <a:cs typeface="Avenir"/>
              <a:sym typeface="Avenir"/>
            </a:endParaRPr>
          </a:p>
          <a:p>
            <a:pPr indent="-648229" lvl="3" marL="331522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venir"/>
              <a:buAutoNum type="arabicPeriod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CULTURE</a:t>
            </a:r>
            <a:endParaRPr b="1">
              <a:latin typeface="Avenir"/>
              <a:ea typeface="Avenir"/>
              <a:cs typeface="Avenir"/>
              <a:sym typeface="Avenir"/>
            </a:endParaRPr>
          </a:p>
          <a:p>
            <a:pPr indent="-648229" lvl="3" marL="331522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venir"/>
              <a:buAutoNum type="arabicPeriod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DIVERSITY</a:t>
            </a:r>
            <a:endParaRPr b="1">
              <a:latin typeface="Avenir"/>
              <a:ea typeface="Avenir"/>
              <a:cs typeface="Avenir"/>
              <a:sym typeface="Avenir"/>
            </a:endParaRPr>
          </a:p>
          <a:p>
            <a:pPr indent="-648229" lvl="3" marL="331522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venir"/>
              <a:buAutoNum type="arabicPeriod"/>
            </a:pPr>
            <a:r>
              <a:rPr b="1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CREATIVE COLLABORATION EXAMPLES</a:t>
            </a:r>
            <a:endParaRPr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t/>
            </a:r>
            <a:endParaRPr b="1" i="0" sz="33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2" name="Google Shape;462;p37"/>
          <p:cNvSpPr/>
          <p:nvPr/>
        </p:nvSpPr>
        <p:spPr>
          <a:xfrm rot="54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3" name="Google Shape;463;p3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4" name="Google Shape;464;p37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5" name="Google Shape;465;p3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466" name="Google Shape;466;p3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7" name="Google Shape;467;p3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8" name="Google Shape;468;p3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0" name="Google Shape;470;p37"/>
          <p:cNvSpPr txBox="1"/>
          <p:nvPr/>
        </p:nvSpPr>
        <p:spPr>
          <a:xfrm>
            <a:off x="13062314" y="4213989"/>
            <a:ext cx="9501763" cy="8077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Helvetica Neue"/>
              <a:buNone/>
            </a:pPr>
            <a:r>
              <a:rPr b="1" i="0" lang="en-US" sz="5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 WHO ARE HIGHLY CREATIVE, </a:t>
            </a:r>
            <a:endParaRPr b="1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E9AC"/>
              </a:buClr>
              <a:buSzPts val="5700"/>
              <a:buFont typeface="Helvetica Neue"/>
              <a:buNone/>
            </a:pPr>
            <a:r>
              <a:rPr b="1" i="0" lang="en-US" sz="5700" u="none" cap="none" strike="noStrike">
                <a:solidFill>
                  <a:srgbClr val="72E9A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A. ARE GOOD AT SEEING CONNECTIONS &amp; </a:t>
            </a:r>
            <a:endParaRPr b="1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Helvetica Neue"/>
              <a:buNone/>
            </a:pPr>
            <a:r>
              <a:rPr b="1" i="0" lang="en-US" sz="5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B. HAVE A HIGHER LEVEL OF ALPHA BRAINWAVE ACTIVITY, WHEN CREATIVELY ACTIVE.</a:t>
            </a:r>
            <a:endParaRPr b="1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71" name="Google Shape;471;p37"/>
          <p:cNvGrpSpPr/>
          <p:nvPr/>
        </p:nvGrpSpPr>
        <p:grpSpPr>
          <a:xfrm>
            <a:off x="14489535" y="1467529"/>
            <a:ext cx="6647321" cy="1828801"/>
            <a:chOff x="0" y="0"/>
            <a:chExt cx="6647320" cy="1828800"/>
          </a:xfrm>
        </p:grpSpPr>
        <p:sp>
          <p:nvSpPr>
            <p:cNvPr id="472" name="Google Shape;472;p37"/>
            <p:cNvSpPr/>
            <p:nvPr/>
          </p:nvSpPr>
          <p:spPr>
            <a:xfrm>
              <a:off x="215899" y="139700"/>
              <a:ext cx="6215521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473" name="Google Shape;473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6647320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4" name="Google Shape;474;p37"/>
          <p:cNvSpPr txBox="1"/>
          <p:nvPr/>
        </p:nvSpPr>
        <p:spPr>
          <a:xfrm>
            <a:off x="13450031" y="1714084"/>
            <a:ext cx="8726328" cy="105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LEARNING</a:t>
            </a:r>
            <a:endParaRPr/>
          </a:p>
        </p:txBody>
      </p:sp>
      <p:grpSp>
        <p:nvGrpSpPr>
          <p:cNvPr id="475" name="Google Shape;475;p37"/>
          <p:cNvGrpSpPr/>
          <p:nvPr/>
        </p:nvGrpSpPr>
        <p:grpSpPr>
          <a:xfrm>
            <a:off x="4048566" y="5923795"/>
            <a:ext cx="8505378" cy="6382365"/>
            <a:chOff x="0" y="0"/>
            <a:chExt cx="8505377" cy="6382363"/>
          </a:xfrm>
        </p:grpSpPr>
        <p:pic>
          <p:nvPicPr>
            <p:cNvPr descr="Bildschirmfoto 2020-10-16 um 07.04.37.png" id="476" name="Google Shape;476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0" y="139700"/>
              <a:ext cx="8073577" cy="5823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0-10-16 um 07.04.37.png" id="477" name="Google Shape;477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8505377" cy="63823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8" name="Google Shape;478;p37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9" name="Google Shape;479;p37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80" name="Google Shape;480;p37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6" name="Google Shape;486;p38"/>
          <p:cNvSpPr/>
          <p:nvPr/>
        </p:nvSpPr>
        <p:spPr>
          <a:xfrm rot="60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7" name="Google Shape;487;p3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8" name="Google Shape;488;p3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9" name="Google Shape;489;p3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490" name="Google Shape;490;p38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1" name="Google Shape;491;p38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2" name="Google Shape;492;p38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3" name="Google Shape;493;p38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94" name="Google Shape;494;p38"/>
          <p:cNvGrpSpPr/>
          <p:nvPr/>
        </p:nvGrpSpPr>
        <p:grpSpPr>
          <a:xfrm>
            <a:off x="14489535" y="1467529"/>
            <a:ext cx="6647321" cy="1828801"/>
            <a:chOff x="0" y="0"/>
            <a:chExt cx="6647320" cy="1828800"/>
          </a:xfrm>
        </p:grpSpPr>
        <p:sp>
          <p:nvSpPr>
            <p:cNvPr id="495" name="Google Shape;495;p38"/>
            <p:cNvSpPr/>
            <p:nvPr/>
          </p:nvSpPr>
          <p:spPr>
            <a:xfrm>
              <a:off x="215899" y="139700"/>
              <a:ext cx="6215521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496" name="Google Shape;496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6647320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7" name="Google Shape;497;p38"/>
          <p:cNvSpPr txBox="1"/>
          <p:nvPr/>
        </p:nvSpPr>
        <p:spPr>
          <a:xfrm>
            <a:off x="13450031" y="1714084"/>
            <a:ext cx="8726328" cy="105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LEARNING</a:t>
            </a:r>
            <a:endParaRPr/>
          </a:p>
        </p:txBody>
      </p:sp>
      <p:sp>
        <p:nvSpPr>
          <p:cNvPr id="498" name="Google Shape;498;p38"/>
          <p:cNvSpPr txBox="1"/>
          <p:nvPr/>
        </p:nvSpPr>
        <p:spPr>
          <a:xfrm>
            <a:off x="12090562" y="3848976"/>
            <a:ext cx="10940954" cy="65528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</a:pPr>
            <a:r>
              <a:rPr b="1" i="0" lang="en-US" sz="7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 MAKING CONNECTIONS </a:t>
            </a:r>
            <a:r>
              <a:rPr b="1" i="0" lang="en-US" sz="7000" u="none" cap="none" strike="noStrike">
                <a:solidFill>
                  <a:srgbClr val="77E6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CONSCIOUSLY</a:t>
            </a:r>
            <a:r>
              <a:rPr b="1" i="0" lang="en-US" sz="7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</a:pPr>
            <a:r>
              <a:rPr b="1" i="0" lang="en-US" sz="7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BRAIN STARTS MAKING CONNECTIONS </a:t>
            </a:r>
            <a:r>
              <a:rPr b="1" i="0" lang="en-US" sz="7000" u="none" cap="none" strike="noStrike">
                <a:solidFill>
                  <a:srgbClr val="77E6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UNCONSCIOUSLY</a:t>
            </a:r>
            <a:endParaRPr/>
          </a:p>
        </p:txBody>
      </p:sp>
      <p:sp>
        <p:nvSpPr>
          <p:cNvPr id="499" name="Google Shape;499;p38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0" name="Google Shape;500;p38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01" name="Google Shape;501;p38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7" name="Google Shape;507;p39"/>
          <p:cNvSpPr/>
          <p:nvPr/>
        </p:nvSpPr>
        <p:spPr>
          <a:xfrm rot="78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8" name="Google Shape;508;p3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9" name="Google Shape;509;p3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0" name="Google Shape;510;p3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511" name="Google Shape;511;p39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2" name="Google Shape;512;p39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3" name="Google Shape;513;p39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4" name="Google Shape;514;p39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15" name="Google Shape;515;p39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grpSp>
        <p:nvGrpSpPr>
          <p:cNvPr id="516" name="Google Shape;516;p39"/>
          <p:cNvGrpSpPr/>
          <p:nvPr/>
        </p:nvGrpSpPr>
        <p:grpSpPr>
          <a:xfrm rot="-120000">
            <a:off x="10716590" y="2390954"/>
            <a:ext cx="8960272" cy="8354580"/>
            <a:chOff x="0" y="0"/>
            <a:chExt cx="8960271" cy="8354579"/>
          </a:xfrm>
        </p:grpSpPr>
        <p:pic>
          <p:nvPicPr>
            <p:cNvPr descr="textmarker2.jpg" id="517" name="Google Shape;517;p39"/>
            <p:cNvPicPr preferRelativeResize="0"/>
            <p:nvPr/>
          </p:nvPicPr>
          <p:blipFill rotWithShape="1">
            <a:blip r:embed="rId3">
              <a:alphaModFix/>
            </a:blip>
            <a:srcRect b="6067" l="0" r="0" t="1763"/>
            <a:stretch/>
          </p:blipFill>
          <p:spPr>
            <a:xfrm>
              <a:off x="127000" y="88900"/>
              <a:ext cx="8706271" cy="80243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textmarker2.jpg" id="518" name="Google Shape;518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8960271" cy="83545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9" name="Google Shape;519;p39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520" name="Google Shape;520;p39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1" name="Google Shape;521;p39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22" name="Google Shape;522;p39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8" name="Google Shape;528;p40"/>
          <p:cNvSpPr/>
          <p:nvPr/>
        </p:nvSpPr>
        <p:spPr>
          <a:xfrm rot="90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9" name="Google Shape;529;p4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0" name="Google Shape;530;p4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1" name="Google Shape;531;p40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532" name="Google Shape;532;p40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3" name="Google Shape;533;p40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4" name="Google Shape;534;p40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5" name="Google Shape;535;p40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36" name="Google Shape;536;p40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grpSp>
        <p:nvGrpSpPr>
          <p:cNvPr id="537" name="Google Shape;537;p40"/>
          <p:cNvGrpSpPr/>
          <p:nvPr/>
        </p:nvGrpSpPr>
        <p:grpSpPr>
          <a:xfrm rot="-120000">
            <a:off x="10298376" y="1801891"/>
            <a:ext cx="9796700" cy="9100416"/>
            <a:chOff x="-1" y="-1"/>
            <a:chExt cx="9796699" cy="9100414"/>
          </a:xfrm>
        </p:grpSpPr>
        <p:pic>
          <p:nvPicPr>
            <p:cNvPr descr="lightsaber.jpg" id="538" name="Google Shape;538;p40"/>
            <p:cNvPicPr preferRelativeResize="0"/>
            <p:nvPr/>
          </p:nvPicPr>
          <p:blipFill rotWithShape="1">
            <a:blip r:embed="rId3">
              <a:alphaModFix/>
            </a:blip>
            <a:srcRect b="7346" l="1060" r="1786" t="4071"/>
            <a:stretch/>
          </p:blipFill>
          <p:spPr>
            <a:xfrm>
              <a:off x="215900" y="139699"/>
              <a:ext cx="9364898" cy="85416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lightsaber.jpg" id="539" name="Google Shape;539;p4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-1"/>
              <a:ext cx="9796699" cy="91004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0" name="Google Shape;540;p40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541" name="Google Shape;541;p40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2" name="Google Shape;542;p40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43" name="Google Shape;543;p40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1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9" name="Google Shape;549;p41"/>
          <p:cNvSpPr/>
          <p:nvPr/>
        </p:nvSpPr>
        <p:spPr>
          <a:xfrm rot="72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0" name="Google Shape;550;p41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1" name="Google Shape;551;p41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2" name="Google Shape;552;p41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553" name="Google Shape;553;p41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4" name="Google Shape;554;p41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5" name="Google Shape;555;p41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6" name="Google Shape;556;p41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57" name="Google Shape;557;p41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pic>
        <p:nvPicPr>
          <p:cNvPr descr="shave1.jpg" id="558" name="Google Shape;55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20000">
            <a:off x="11051477" y="1617000"/>
            <a:ext cx="9313508" cy="9313509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41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560" name="Google Shape;560;p41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1" name="Google Shape;561;p41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2" name="Google Shape;562;p41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2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8" name="Google Shape;568;p42"/>
          <p:cNvSpPr/>
          <p:nvPr/>
        </p:nvSpPr>
        <p:spPr>
          <a:xfrm rot="48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9" name="Google Shape;569;p42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0" name="Google Shape;570;p42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1" name="Google Shape;571;p42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572" name="Google Shape;572;p42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3" name="Google Shape;573;p42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4" name="Google Shape;574;p42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5" name="Google Shape;575;p42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76" name="Google Shape;576;p42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grpSp>
        <p:nvGrpSpPr>
          <p:cNvPr id="577" name="Google Shape;577;p42"/>
          <p:cNvGrpSpPr/>
          <p:nvPr/>
        </p:nvGrpSpPr>
        <p:grpSpPr>
          <a:xfrm rot="120000">
            <a:off x="10888541" y="1980415"/>
            <a:ext cx="8616369" cy="8743369"/>
            <a:chOff x="-1" y="0"/>
            <a:chExt cx="8616368" cy="8743367"/>
          </a:xfrm>
        </p:grpSpPr>
        <p:pic>
          <p:nvPicPr>
            <p:cNvPr descr="roll-1920x1920-2.jpg" id="578" name="Google Shape;578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5899" y="139700"/>
              <a:ext cx="8184568" cy="81845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oll-1920x1920-2.jpg" id="579" name="Google Shape;579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8616368" cy="874336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0" name="Google Shape;580;p42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581" name="Google Shape;581;p42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2" name="Google Shape;582;p42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83" name="Google Shape;583;p42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3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9" name="Google Shape;589;p43"/>
          <p:cNvSpPr/>
          <p:nvPr/>
        </p:nvSpPr>
        <p:spPr>
          <a:xfrm rot="12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0" name="Google Shape;590;p43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1" name="Google Shape;591;p43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2" name="Google Shape;592;p43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593" name="Google Shape;593;p43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4" name="Google Shape;594;p43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5" name="Google Shape;595;p43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6" name="Google Shape;596;p43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97" name="Google Shape;597;p43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grpSp>
        <p:nvGrpSpPr>
          <p:cNvPr id="598" name="Google Shape;598;p43"/>
          <p:cNvGrpSpPr/>
          <p:nvPr/>
        </p:nvGrpSpPr>
        <p:grpSpPr>
          <a:xfrm rot="120000">
            <a:off x="10788534" y="1582376"/>
            <a:ext cx="8816383" cy="8892583"/>
            <a:chOff x="0" y="0"/>
            <a:chExt cx="8816382" cy="8892582"/>
          </a:xfrm>
        </p:grpSpPr>
        <p:pic>
          <p:nvPicPr>
            <p:cNvPr descr="elephant_2.jpg" id="599" name="Google Shape;599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8562382" cy="85623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elephant_2.jpg" id="600" name="Google Shape;600;p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8816382" cy="88925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1" name="Google Shape;601;p43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602" name="Google Shape;602;p43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3" name="Google Shape;603;p43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04" name="Google Shape;604;p43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0" name="Google Shape;610;p44"/>
          <p:cNvSpPr/>
          <p:nvPr/>
        </p:nvSpPr>
        <p:spPr>
          <a:xfrm rot="-1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1" name="Google Shape;611;p4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2" name="Google Shape;612;p4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3" name="Google Shape;613;p44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614" name="Google Shape;614;p4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5" name="Google Shape;615;p4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6" name="Google Shape;616;p4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7" name="Google Shape;617;p4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618" name="Google Shape;618;p44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grpSp>
        <p:nvGrpSpPr>
          <p:cNvPr id="619" name="Google Shape;619;p44"/>
          <p:cNvGrpSpPr/>
          <p:nvPr/>
        </p:nvGrpSpPr>
        <p:grpSpPr>
          <a:xfrm rot="120000">
            <a:off x="10709654" y="1801529"/>
            <a:ext cx="8974143" cy="9101141"/>
            <a:chOff x="-1" y="0"/>
            <a:chExt cx="8974141" cy="9101140"/>
          </a:xfrm>
        </p:grpSpPr>
        <p:pic>
          <p:nvPicPr>
            <p:cNvPr descr="DRQI0i7XUAAYsna.jpg" id="620" name="Google Shape;620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5900" y="139700"/>
              <a:ext cx="8542340" cy="8542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RQI0i7XUAAYsna.jpg" id="621" name="Google Shape;621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8974141" cy="9101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2" name="Google Shape;622;p44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623" name="Google Shape;623;p44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4" name="Google Shape;624;p44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25" name="Google Shape;625;p44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1" name="Google Shape;631;p45"/>
          <p:cNvSpPr/>
          <p:nvPr/>
        </p:nvSpPr>
        <p:spPr>
          <a:xfrm rot="120000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2" name="Google Shape;632;p4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3" name="Google Shape;633;p4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4" name="Google Shape;634;p45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635" name="Google Shape;635;p4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6" name="Google Shape;636;p4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7" name="Google Shape;637;p4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8" name="Google Shape;638;p4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639" name="Google Shape;639;p45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640" name="Google Shape;640;p45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641" name="Google Shape;641;p45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642" name="Google Shape;642;p45"/>
          <p:cNvGrpSpPr/>
          <p:nvPr/>
        </p:nvGrpSpPr>
        <p:grpSpPr>
          <a:xfrm rot="-120000">
            <a:off x="10696281" y="1783509"/>
            <a:ext cx="9000890" cy="9137181"/>
            <a:chOff x="0" y="0"/>
            <a:chExt cx="9000888" cy="9137179"/>
          </a:xfrm>
        </p:grpSpPr>
        <p:pic>
          <p:nvPicPr>
            <p:cNvPr descr="avocado_2.jpg" id="643" name="Google Shape;643;p45"/>
            <p:cNvPicPr preferRelativeResize="0"/>
            <p:nvPr/>
          </p:nvPicPr>
          <p:blipFill rotWithShape="1">
            <a:blip r:embed="rId3">
              <a:alphaModFix/>
            </a:blip>
            <a:srcRect b="1687" l="1740" r="1740" t="1688"/>
            <a:stretch/>
          </p:blipFill>
          <p:spPr>
            <a:xfrm>
              <a:off x="215900" y="139700"/>
              <a:ext cx="8569088" cy="85783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vocado_2.jpg" id="644" name="Google Shape;644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000888" cy="91371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45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46" name="Google Shape;646;p45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4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2" name="Google Shape;652;p46"/>
          <p:cNvSpPr/>
          <p:nvPr/>
        </p:nvSpPr>
        <p:spPr>
          <a:xfrm rot="-1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3" name="Google Shape;653;p4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4" name="Google Shape;654;p46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5" name="Google Shape;655;p46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656" name="Google Shape;656;p4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7" name="Google Shape;657;p4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8" name="Google Shape;658;p4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9" name="Google Shape;659;p4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660" name="Google Shape;660;p46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661" name="Google Shape;661;p46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Christoph Niemann</a:t>
            </a:r>
            <a:endParaRPr/>
          </a:p>
        </p:txBody>
      </p:sp>
      <p:sp>
        <p:nvSpPr>
          <p:cNvPr id="662" name="Google Shape;662;p4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663" name="Google Shape;663;p46"/>
          <p:cNvGrpSpPr/>
          <p:nvPr/>
        </p:nvGrpSpPr>
        <p:grpSpPr>
          <a:xfrm rot="-120000">
            <a:off x="10783871" y="1874714"/>
            <a:ext cx="8825710" cy="9348235"/>
            <a:chOff x="0" y="-1"/>
            <a:chExt cx="8825709" cy="9348234"/>
          </a:xfrm>
        </p:grpSpPr>
        <p:pic>
          <p:nvPicPr>
            <p:cNvPr descr="EQ5M6awXUAAIApW.jpg" id="664" name="Google Shape;664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5900" y="139699"/>
              <a:ext cx="8393909" cy="87894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EQ5M6awXUAAIApW.jpg" id="665" name="Google Shape;665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8825709" cy="93482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6" name="Google Shape;666;p46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7" name="Google Shape;667;p46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" name="Google Shape;102;p20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03" name="Google Shape;103;p20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20"/>
          <p:cNvSpPr/>
          <p:nvPr/>
        </p:nvSpPr>
        <p:spPr>
          <a:xfrm>
            <a:off x="13812425" y="698433"/>
            <a:ext cx="1270001" cy="127000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20"/>
          <p:cNvSpPr/>
          <p:nvPr/>
        </p:nvSpPr>
        <p:spPr>
          <a:xfrm>
            <a:off x="15311025" y="698433"/>
            <a:ext cx="1270001" cy="127000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" name="Google Shape;107;p20"/>
          <p:cNvSpPr/>
          <p:nvPr/>
        </p:nvSpPr>
        <p:spPr>
          <a:xfrm rot="-5802854">
            <a:off x="-5311102" y="9409426"/>
            <a:ext cx="20098542" cy="15684533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" name="Google Shape;108;p2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20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" name="Google Shape;111;p20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14" name="Google Shape;114;p20"/>
          <p:cNvGrpSpPr/>
          <p:nvPr/>
        </p:nvGrpSpPr>
        <p:grpSpPr>
          <a:xfrm>
            <a:off x="11053730" y="2249999"/>
            <a:ext cx="9784592" cy="9860791"/>
            <a:chOff x="0" y="0"/>
            <a:chExt cx="9784590" cy="9860790"/>
          </a:xfrm>
        </p:grpSpPr>
        <p:pic>
          <p:nvPicPr>
            <p:cNvPr descr="1.png" id="115" name="Google Shape;115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9530590" cy="953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.png" id="116" name="Google Shape;116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784590" cy="98607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3" name="Google Shape;673;p47"/>
          <p:cNvSpPr/>
          <p:nvPr/>
        </p:nvSpPr>
        <p:spPr>
          <a:xfrm rot="-41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4" name="Google Shape;674;p4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5" name="Google Shape;675;p47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6" name="Google Shape;676;p4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677" name="Google Shape;677;p4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8" name="Google Shape;678;p4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9" name="Google Shape;679;p4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0" name="Google Shape;680;p4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681" name="Google Shape;681;p47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682" name="Google Shape;682;p47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Tatsuya Tanaka</a:t>
            </a:r>
            <a:endParaRPr/>
          </a:p>
        </p:txBody>
      </p:sp>
      <p:grpSp>
        <p:nvGrpSpPr>
          <p:cNvPr id="683" name="Google Shape;683;p47"/>
          <p:cNvGrpSpPr/>
          <p:nvPr/>
        </p:nvGrpSpPr>
        <p:grpSpPr>
          <a:xfrm>
            <a:off x="11036409" y="1171660"/>
            <a:ext cx="11665438" cy="9944421"/>
            <a:chOff x="-1" y="-1"/>
            <a:chExt cx="11665436" cy="9944420"/>
          </a:xfrm>
        </p:grpSpPr>
        <p:pic>
          <p:nvPicPr>
            <p:cNvPr descr="279891744_546535006837846_5970126903433227685_n.jpg" id="684" name="Google Shape;684;p47"/>
            <p:cNvPicPr preferRelativeResize="0"/>
            <p:nvPr/>
          </p:nvPicPr>
          <p:blipFill rotWithShape="1">
            <a:blip r:embed="rId3">
              <a:alphaModFix/>
            </a:blip>
            <a:srcRect b="9685" l="0" r="0" t="6062"/>
            <a:stretch/>
          </p:blipFill>
          <p:spPr>
            <a:xfrm>
              <a:off x="127000" y="88900"/>
              <a:ext cx="11411435" cy="96142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279891744_546535006837846_5970126903433227685_n.jpg" id="685" name="Google Shape;685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-1"/>
              <a:ext cx="11665436" cy="99444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6" name="Google Shape;686;p47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7" name="Google Shape;687;p47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88" name="Google Shape;688;p47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4" name="Google Shape;694;p48"/>
          <p:cNvSpPr/>
          <p:nvPr/>
        </p:nvSpPr>
        <p:spPr>
          <a:xfrm rot="-53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5" name="Google Shape;695;p4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6" name="Google Shape;696;p4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7" name="Google Shape;697;p4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698" name="Google Shape;698;p48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9" name="Google Shape;699;p48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0" name="Google Shape;700;p48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1" name="Google Shape;701;p48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702" name="Google Shape;702;p48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703" name="Google Shape;703;p48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Tatsuya Tanaka</a:t>
            </a:r>
            <a:endParaRPr/>
          </a:p>
        </p:txBody>
      </p:sp>
      <p:grpSp>
        <p:nvGrpSpPr>
          <p:cNvPr id="704" name="Google Shape;704;p48"/>
          <p:cNvGrpSpPr/>
          <p:nvPr/>
        </p:nvGrpSpPr>
        <p:grpSpPr>
          <a:xfrm>
            <a:off x="10965320" y="790533"/>
            <a:ext cx="11550114" cy="10146938"/>
            <a:chOff x="0" y="-1"/>
            <a:chExt cx="11550112" cy="10146936"/>
          </a:xfrm>
        </p:grpSpPr>
        <p:pic>
          <p:nvPicPr>
            <p:cNvPr descr="275555315_512659840225363_850201838924285187_n.jpg" id="705" name="Google Shape;705;p48"/>
            <p:cNvPicPr preferRelativeResize="0"/>
            <p:nvPr/>
          </p:nvPicPr>
          <p:blipFill rotWithShape="1">
            <a:blip r:embed="rId3">
              <a:alphaModFix/>
            </a:blip>
            <a:srcRect b="7275" l="0" r="0" t="5820"/>
            <a:stretch/>
          </p:blipFill>
          <p:spPr>
            <a:xfrm>
              <a:off x="127000" y="88900"/>
              <a:ext cx="11296112" cy="9816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275555315_512659840225363_850201838924285187_n.jpg" id="706" name="Google Shape;706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11550112" cy="101469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7" name="Google Shape;707;p48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/>
          </a:p>
        </p:txBody>
      </p:sp>
      <p:sp>
        <p:nvSpPr>
          <p:cNvPr id="708" name="Google Shape;708;p48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9" name="Google Shape;709;p48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10" name="Google Shape;710;p48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6" name="Google Shape;716;p49"/>
          <p:cNvSpPr/>
          <p:nvPr/>
        </p:nvSpPr>
        <p:spPr>
          <a:xfrm rot="-65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7" name="Google Shape;717;p4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8" name="Google Shape;718;p4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9" name="Google Shape;719;p4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720" name="Google Shape;720;p49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1" name="Google Shape;721;p49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2" name="Google Shape;722;p49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3" name="Google Shape;723;p49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724" name="Google Shape;724;p49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725" name="Google Shape;725;p49"/>
          <p:cNvSpPr txBox="1"/>
          <p:nvPr/>
        </p:nvSpPr>
        <p:spPr>
          <a:xfrm>
            <a:off x="13737006" y="11746820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Copyright by Tatsuya Tanaka</a:t>
            </a:r>
            <a:endParaRPr/>
          </a:p>
        </p:txBody>
      </p:sp>
      <p:grpSp>
        <p:nvGrpSpPr>
          <p:cNvPr id="726" name="Google Shape;726;p49"/>
          <p:cNvGrpSpPr/>
          <p:nvPr/>
        </p:nvGrpSpPr>
        <p:grpSpPr>
          <a:xfrm>
            <a:off x="10852229" y="1470787"/>
            <a:ext cx="12192776" cy="9762623"/>
            <a:chOff x="0" y="-1"/>
            <a:chExt cx="12192774" cy="9762622"/>
          </a:xfrm>
        </p:grpSpPr>
        <p:pic>
          <p:nvPicPr>
            <p:cNvPr descr="275856689_515799019911445_4191883005330512890_n.jpg" id="727" name="Google Shape;727;p49"/>
            <p:cNvPicPr preferRelativeResize="0"/>
            <p:nvPr/>
          </p:nvPicPr>
          <p:blipFill rotWithShape="1">
            <a:blip r:embed="rId3">
              <a:alphaModFix/>
            </a:blip>
            <a:srcRect b="11453" l="0" r="0" t="9539"/>
            <a:stretch/>
          </p:blipFill>
          <p:spPr>
            <a:xfrm>
              <a:off x="127000" y="88900"/>
              <a:ext cx="11938774" cy="94324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275856689_515799019911445_4191883005330512890_n.jpg" id="728" name="Google Shape;728;p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12192774" cy="97626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9" name="Google Shape;729;p49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0" name="Google Shape;730;p49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31" name="Google Shape;731;p49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5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599E5F"/>
              </a:gs>
              <a:gs pos="100000">
                <a:srgbClr val="90C19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7" name="Google Shape;737;p50"/>
          <p:cNvSpPr/>
          <p:nvPr/>
        </p:nvSpPr>
        <p:spPr>
          <a:xfrm rot="-7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B2D7DA"/>
              </a:gs>
              <a:gs pos="100000">
                <a:srgbClr val="738CB7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8" name="Google Shape;738;p5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9" name="Google Shape;739;p5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0" name="Google Shape;740;p50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741" name="Google Shape;741;p50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599E5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2" name="Google Shape;742;p50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90C19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3" name="Google Shape;743;p50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738CB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4" name="Google Shape;744;p50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9EAEC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5" name="Google Shape;745;p50"/>
          <p:cNvSpPr txBox="1"/>
          <p:nvPr/>
        </p:nvSpPr>
        <p:spPr>
          <a:xfrm>
            <a:off x="7966350" y="9952849"/>
            <a:ext cx="21971003" cy="1486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venir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KARIMMUSTAGHNI.COM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venir"/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KARIM@CULTUREDESIGN.ORG</a:t>
            </a:r>
            <a:endParaRPr/>
          </a:p>
        </p:txBody>
      </p:sp>
      <p:cxnSp>
        <p:nvCxnSpPr>
          <p:cNvPr id="746" name="Google Shape;746;p50"/>
          <p:cNvCxnSpPr/>
          <p:nvPr/>
        </p:nvCxnSpPr>
        <p:spPr>
          <a:xfrm flipH="1" rot="10800000">
            <a:off x="8680355" y="10645376"/>
            <a:ext cx="6023691" cy="50893"/>
          </a:xfrm>
          <a:prstGeom prst="straightConnector1">
            <a:avLst/>
          </a:prstGeom>
          <a:noFill/>
          <a:ln cap="flat" cmpd="sng" w="63500">
            <a:solidFill>
              <a:srgbClr val="ED737A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747" name="Google Shape;747;p50"/>
          <p:cNvSpPr txBox="1"/>
          <p:nvPr/>
        </p:nvSpPr>
        <p:spPr>
          <a:xfrm>
            <a:off x="487435" y="10168123"/>
            <a:ext cx="8726328" cy="105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SEND IT TO ME! </a:t>
            </a:r>
            <a:endParaRPr/>
          </a:p>
        </p:txBody>
      </p:sp>
      <p:grpSp>
        <p:nvGrpSpPr>
          <p:cNvPr id="748" name="Google Shape;748;p50"/>
          <p:cNvGrpSpPr/>
          <p:nvPr/>
        </p:nvGrpSpPr>
        <p:grpSpPr>
          <a:xfrm>
            <a:off x="10374642" y="2120870"/>
            <a:ext cx="12492127" cy="7214147"/>
            <a:chOff x="0" y="0"/>
            <a:chExt cx="12492126" cy="7214145"/>
          </a:xfrm>
        </p:grpSpPr>
        <p:pic>
          <p:nvPicPr>
            <p:cNvPr descr="CREATIVITY GYM.png" id="749" name="Google Shape;749;p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2238126" cy="68839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REATIVITY GYM.png" id="750" name="Google Shape;750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2492126" cy="72141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1" name="Google Shape;751;p50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2" name="Google Shape;752;p50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53" name="Google Shape;753;p50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B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51"/>
          <p:cNvGrpSpPr/>
          <p:nvPr/>
        </p:nvGrpSpPr>
        <p:grpSpPr>
          <a:xfrm>
            <a:off x="8240868" y="1541028"/>
            <a:ext cx="7902265" cy="10633944"/>
            <a:chOff x="0" y="-1"/>
            <a:chExt cx="7902263" cy="10633942"/>
          </a:xfrm>
        </p:grpSpPr>
        <p:pic>
          <p:nvPicPr>
            <p:cNvPr descr="HESSEN_BY_KAYWAZ_041023 (1).pdf" id="759" name="Google Shape;759;p51"/>
            <p:cNvPicPr preferRelativeResize="0"/>
            <p:nvPr/>
          </p:nvPicPr>
          <p:blipFill rotWithShape="1">
            <a:blip r:embed="rId3">
              <a:alphaModFix/>
            </a:blip>
            <a:srcRect b="3097" l="0" r="0" t="7074"/>
            <a:stretch/>
          </p:blipFill>
          <p:spPr>
            <a:xfrm>
              <a:off x="127000" y="88900"/>
              <a:ext cx="7648263" cy="103037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ESSEN_BY_KAYWAZ_041023 (1).pdf" id="760" name="Google Shape;760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1"/>
              <a:ext cx="7902263" cy="1063394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52"/>
          <p:cNvGrpSpPr/>
          <p:nvPr/>
        </p:nvGrpSpPr>
        <p:grpSpPr>
          <a:xfrm>
            <a:off x="8140998" y="1700722"/>
            <a:ext cx="8102004" cy="10314557"/>
            <a:chOff x="-1" y="0"/>
            <a:chExt cx="8102003" cy="10314556"/>
          </a:xfrm>
        </p:grpSpPr>
        <p:pic>
          <p:nvPicPr>
            <p:cNvPr descr="Google (107 x 150 mm).pdf" id="766" name="Google Shape;766;p52"/>
            <p:cNvPicPr preferRelativeResize="0"/>
            <p:nvPr/>
          </p:nvPicPr>
          <p:blipFill rotWithShape="1">
            <a:blip r:embed="rId3">
              <a:alphaModFix/>
            </a:blip>
            <a:srcRect b="2949" l="0" r="0" t="6371"/>
            <a:stretch/>
          </p:blipFill>
          <p:spPr>
            <a:xfrm>
              <a:off x="127000" y="88900"/>
              <a:ext cx="7848002" cy="99843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(107 x 150 mm).pdf" id="767" name="Google Shape;767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8102003" cy="1031455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53"/>
          <p:cNvGrpSpPr/>
          <p:nvPr/>
        </p:nvGrpSpPr>
        <p:grpSpPr>
          <a:xfrm>
            <a:off x="8211487" y="1716511"/>
            <a:ext cx="7961026" cy="10282979"/>
            <a:chOff x="-1" y="0"/>
            <a:chExt cx="7961025" cy="10282978"/>
          </a:xfrm>
        </p:grpSpPr>
        <p:pic>
          <p:nvPicPr>
            <p:cNvPr descr="Wilo (107 x 150 mm).pdf" id="773" name="Google Shape;773;p53"/>
            <p:cNvPicPr preferRelativeResize="0"/>
            <p:nvPr/>
          </p:nvPicPr>
          <p:blipFill rotWithShape="1">
            <a:blip r:embed="rId3">
              <a:alphaModFix/>
            </a:blip>
            <a:srcRect b="3977" l="0" r="0" t="3977"/>
            <a:stretch/>
          </p:blipFill>
          <p:spPr>
            <a:xfrm>
              <a:off x="127000" y="88899"/>
              <a:ext cx="7707024" cy="9952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Wilo (107 x 150 mm).pdf" id="774" name="Google Shape;774;p5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0"/>
              <a:ext cx="7961025" cy="1028297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5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0" name="Google Shape;780;p54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1" name="Google Shape;781;p5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2" name="Google Shape;782;p5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3" name="Google Shape;783;p54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784" name="Google Shape;784;p5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5" name="Google Shape;785;p5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6" name="Google Shape;786;p5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7" name="Google Shape;787;p5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88" name="Google Shape;788;p54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789" name="Google Shape;789;p54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790" name="Google Shape;790;p54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which mode are you?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1" name="Google Shape;791;p54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2" name="Google Shape;792;p54"/>
          <p:cNvSpPr txBox="1"/>
          <p:nvPr/>
        </p:nvSpPr>
        <p:spPr>
          <a:xfrm>
            <a:off x="13961160" y="4213989"/>
            <a:ext cx="8389159" cy="6057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0"/>
              <a:buFont typeface="Avenir"/>
              <a:buNone/>
            </a:pPr>
            <a:r>
              <a:rPr b="0" i="0" lang="en-US" sz="78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ARE YOU IN CREATION OR </a:t>
            </a:r>
            <a:r>
              <a:rPr b="0" i="0" lang="en-US" sz="78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SURVIVAL MODE?</a:t>
            </a:r>
            <a:endParaRPr b="0" i="0" sz="2400" u="none" cap="none" strike="noStrik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5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8" name="Google Shape;798;p55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9" name="Google Shape;799;p5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0" name="Google Shape;800;p5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1" name="Google Shape;801;p55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802" name="Google Shape;802;p5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3" name="Google Shape;803;p5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4" name="Google Shape;804;p5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5" name="Google Shape;805;p5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6" name="Google Shape;806;p55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807" name="Google Shape;807;p55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808" name="Google Shape;808;p55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Survival Mode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9" name="Google Shape;809;p55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0" name="Google Shape;810;p55"/>
          <p:cNvSpPr txBox="1"/>
          <p:nvPr/>
        </p:nvSpPr>
        <p:spPr>
          <a:xfrm>
            <a:off x="13559460" y="4213989"/>
            <a:ext cx="9529223" cy="6057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0"/>
              <a:buFont typeface="Avenir"/>
              <a:buNone/>
            </a:pPr>
            <a:r>
              <a:rPr b="0" i="0" lang="en-US" sz="78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IN AVERAGE WE SPEND </a:t>
            </a:r>
            <a:r>
              <a:rPr b="0" i="0" lang="en-US" sz="78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70% </a:t>
            </a:r>
            <a:r>
              <a:rPr b="0" i="0" lang="en-US" sz="78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OF OUR DAILY TIME IN </a:t>
            </a:r>
            <a:r>
              <a:rPr b="0" i="0" lang="en-US" sz="78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SURVIVAL MODE</a:t>
            </a:r>
            <a:endParaRPr b="0" i="0" sz="2400" u="none" cap="none" strike="noStrik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5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6" name="Google Shape;816;p56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7" name="Google Shape;817;p5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8" name="Google Shape;818;p56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9" name="Google Shape;819;p56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820" name="Google Shape;820;p5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1" name="Google Shape;821;p5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2" name="Google Shape;822;p5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3" name="Google Shape;823;p5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4" name="Google Shape;824;p56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825" name="Google Shape;825;p56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826" name="Google Shape;826;p5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Survival Mode: Emotions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7" name="Google Shape;827;p56"/>
          <p:cNvSpPr txBox="1"/>
          <p:nvPr/>
        </p:nvSpPr>
        <p:spPr>
          <a:xfrm>
            <a:off x="13498717" y="4775200"/>
            <a:ext cx="9602615" cy="416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venir"/>
              <a:buNone/>
            </a:pPr>
            <a:r>
              <a:rPr b="0" i="0" lang="en-US" sz="47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Anger, Aggression, Hostility, Hatred, Comparison, Fear, Anxiety, Worry, Pain, Suffering, Guilt, Shame, Unworthiness, Envy, Jealousy, </a:t>
            </a:r>
            <a:r>
              <a:rPr b="0" i="0" lang="en-US" sz="47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etc</a:t>
            </a:r>
            <a:r>
              <a:rPr b="0" i="0" lang="en-US" sz="47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 </a:t>
            </a:r>
            <a:endParaRPr/>
          </a:p>
        </p:txBody>
      </p:sp>
      <p:sp>
        <p:nvSpPr>
          <p:cNvPr id="828" name="Google Shape;828;p56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4" name="Google Shape;124;p21"/>
          <p:cNvSpPr/>
          <p:nvPr/>
        </p:nvSpPr>
        <p:spPr>
          <a:xfrm>
            <a:off x="13812425" y="698433"/>
            <a:ext cx="1270001" cy="127000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" name="Google Shape;125;p21"/>
          <p:cNvSpPr/>
          <p:nvPr/>
        </p:nvSpPr>
        <p:spPr>
          <a:xfrm>
            <a:off x="15311025" y="698433"/>
            <a:ext cx="1270001" cy="127000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p21"/>
          <p:cNvSpPr/>
          <p:nvPr/>
        </p:nvSpPr>
        <p:spPr>
          <a:xfrm rot="-5802854">
            <a:off x="-5311102" y="9409426"/>
            <a:ext cx="20098542" cy="15684533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p21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1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32" name="Google Shape;132;p21"/>
          <p:cNvGrpSpPr/>
          <p:nvPr/>
        </p:nvGrpSpPr>
        <p:grpSpPr>
          <a:xfrm>
            <a:off x="11053730" y="2249999"/>
            <a:ext cx="9784592" cy="9860791"/>
            <a:chOff x="0" y="0"/>
            <a:chExt cx="9784590" cy="9860790"/>
          </a:xfrm>
        </p:grpSpPr>
        <p:pic>
          <p:nvPicPr>
            <p:cNvPr descr="2.png" id="133" name="Google Shape;133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9530590" cy="953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2.png" id="134" name="Google Shape;134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784590" cy="98607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5" name="Google Shape;135;p21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7" name="Google Shape;137;p21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5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4" name="Google Shape;834;p57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5" name="Google Shape;835;p5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6" name="Google Shape;836;p57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7" name="Google Shape;837;p5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838" name="Google Shape;838;p5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9" name="Google Shape;839;p5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0" name="Google Shape;840;p5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1" name="Google Shape;841;p5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2" name="Google Shape;842;p57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843" name="Google Shape;843;p57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844" name="Google Shape;844;p57"/>
          <p:cNvSpPr txBox="1"/>
          <p:nvPr/>
        </p:nvSpPr>
        <p:spPr>
          <a:xfrm>
            <a:off x="1793840" y="4824339"/>
            <a:ext cx="72602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Survival Mode: Body/Mind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45" name="Google Shape;845;p57"/>
          <p:cNvGrpSpPr/>
          <p:nvPr/>
        </p:nvGrpSpPr>
        <p:grpSpPr>
          <a:xfrm>
            <a:off x="7530227" y="7117663"/>
            <a:ext cx="14034824" cy="5758680"/>
            <a:chOff x="-1" y="-1"/>
            <a:chExt cx="14034822" cy="5758679"/>
          </a:xfrm>
        </p:grpSpPr>
        <p:pic>
          <p:nvPicPr>
            <p:cNvPr descr="Untitled design.jpg" id="846" name="Google Shape;846;p57"/>
            <p:cNvPicPr preferRelativeResize="0"/>
            <p:nvPr/>
          </p:nvPicPr>
          <p:blipFill rotWithShape="1">
            <a:blip r:embed="rId3">
              <a:alphaModFix/>
            </a:blip>
            <a:srcRect b="19612" l="5205" r="2757" t="15935"/>
            <a:stretch/>
          </p:blipFill>
          <p:spPr>
            <a:xfrm>
              <a:off x="127000" y="88900"/>
              <a:ext cx="13780821" cy="54284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titled design.jpg" id="847" name="Google Shape;847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" y="-1"/>
              <a:ext cx="14034822" cy="57586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8" name="Google Shape;848;p57"/>
          <p:cNvSpPr txBox="1"/>
          <p:nvPr/>
        </p:nvSpPr>
        <p:spPr>
          <a:xfrm>
            <a:off x="12293421" y="1464397"/>
            <a:ext cx="11121655" cy="492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900"/>
              <a:buFont typeface="Avenir"/>
              <a:buNone/>
            </a:pPr>
            <a:r>
              <a:rPr b="0" i="0" lang="en-US" sz="6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Your brain thinks there is a ‚tiger‘ in the room. </a:t>
            </a:r>
            <a:r>
              <a:rPr b="0" i="0" lang="en-US" sz="47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-&gt;</a:t>
            </a:r>
            <a:endParaRPr b="0" i="0" sz="2400" u="none" cap="none" strike="noStrike">
              <a:solidFill>
                <a:srgbClr val="72E9AC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E9AC"/>
              </a:buClr>
              <a:buSzPts val="4700"/>
              <a:buFont typeface="Avenir"/>
              <a:buNone/>
            </a:pPr>
            <a:r>
              <a:rPr b="0" i="0" lang="en-US" sz="47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1. fight, freeze or flight </a:t>
            </a:r>
            <a:endParaRPr b="0" i="0" sz="4700" u="none" cap="none" strike="noStrike">
              <a:solidFill>
                <a:srgbClr val="72E9AC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E9AC"/>
              </a:buClr>
              <a:buSzPts val="4700"/>
              <a:buFont typeface="Avenir"/>
              <a:buNone/>
            </a:pPr>
            <a:r>
              <a:rPr b="0" i="0" lang="en-US" sz="47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2. narrow focus </a:t>
            </a:r>
            <a:endParaRPr b="0" i="0" sz="4700" u="none" cap="none" strike="noStrike">
              <a:solidFill>
                <a:srgbClr val="72E9AC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E9AC"/>
              </a:buClr>
              <a:buSzPts val="4700"/>
              <a:buFont typeface="Avenir"/>
              <a:buNone/>
            </a:pPr>
            <a:r>
              <a:rPr b="0" i="0" lang="en-US" sz="47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3. Thought-emotion loop</a:t>
            </a:r>
            <a:endParaRPr/>
          </a:p>
        </p:txBody>
      </p:sp>
      <p:pic>
        <p:nvPicPr>
          <p:cNvPr descr="Schleich-Tiger-14729.jpg" id="849" name="Google Shape;849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23765" y="6807019"/>
            <a:ext cx="4447750" cy="2335069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57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5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6" name="Google Shape;856;p58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7" name="Google Shape;857;p5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8" name="Google Shape;858;p5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9" name="Google Shape;859;p5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860" name="Google Shape;860;p58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1" name="Google Shape;861;p58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2" name="Google Shape;862;p58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3" name="Google Shape;863;p58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4" name="Google Shape;864;p58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865" name="Google Shape;865;p58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866" name="Google Shape;866;p58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Creation Mode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7" name="Google Shape;867;p58"/>
          <p:cNvSpPr txBox="1"/>
          <p:nvPr/>
        </p:nvSpPr>
        <p:spPr>
          <a:xfrm>
            <a:off x="13681737" y="5254944"/>
            <a:ext cx="9092289" cy="1727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venir"/>
              <a:buNone/>
            </a:pPr>
            <a:r>
              <a:rPr b="0" i="0" lang="en-US" sz="47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Grateful, thankful, inspired, curious, joyful, confident, </a:t>
            </a:r>
            <a:r>
              <a:rPr b="0" i="0" lang="en-US" sz="47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etc</a:t>
            </a:r>
            <a:r>
              <a:rPr b="0" i="0" lang="en-US" sz="47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 </a:t>
            </a:r>
            <a:endParaRPr/>
          </a:p>
        </p:txBody>
      </p:sp>
      <p:sp>
        <p:nvSpPr>
          <p:cNvPr id="868" name="Google Shape;868;p58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5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4" name="Google Shape;874;p59"/>
          <p:cNvSpPr/>
          <p:nvPr/>
        </p:nvSpPr>
        <p:spPr>
          <a:xfrm rot="-478815">
            <a:off x="-4625307" y="6996356"/>
            <a:ext cx="20098433" cy="15684672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12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5" name="Google Shape;875;p5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6" name="Google Shape;876;p5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7" name="Google Shape;877;p5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878" name="Google Shape;878;p59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9" name="Google Shape;879;p59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0" name="Google Shape;880;p59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1" name="Google Shape;881;p59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2" name="Google Shape;882;p59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883" name="Google Shape;883;p59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884" name="Google Shape;884;p59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Brain-Heart Coherence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5" name="Google Shape;885;p59"/>
          <p:cNvSpPr txBox="1"/>
          <p:nvPr/>
        </p:nvSpPr>
        <p:spPr>
          <a:xfrm>
            <a:off x="12788214" y="3785493"/>
            <a:ext cx="10172264" cy="3378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E9AC"/>
              </a:buClr>
              <a:buSzPts val="6300"/>
              <a:buFont typeface="Avenir"/>
              <a:buNone/>
            </a:pPr>
            <a:r>
              <a:rPr b="0" i="0" lang="en-US" sz="6300" u="none" cap="none" strike="noStrike">
                <a:solidFill>
                  <a:srgbClr val="72E9AC"/>
                </a:solidFill>
                <a:latin typeface="Avenir"/>
                <a:ea typeface="Avenir"/>
                <a:cs typeface="Avenir"/>
                <a:sym typeface="Avenir"/>
              </a:rPr>
              <a:t>To be in creation mode, you need: </a:t>
            </a:r>
            <a:endParaRPr b="0" i="0" sz="2400" u="none" cap="none" strike="noStrike">
              <a:solidFill>
                <a:srgbClr val="72E9AC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venir"/>
              <a:buNone/>
            </a:pPr>
            <a:r>
              <a:rPr b="0" i="0" lang="en-US" sz="6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Brain-Heart coherence</a:t>
            </a:r>
            <a:endParaRPr/>
          </a:p>
        </p:txBody>
      </p:sp>
      <p:grpSp>
        <p:nvGrpSpPr>
          <p:cNvPr id="886" name="Google Shape;886;p59"/>
          <p:cNvGrpSpPr/>
          <p:nvPr/>
        </p:nvGrpSpPr>
        <p:grpSpPr>
          <a:xfrm>
            <a:off x="14122860" y="7481035"/>
            <a:ext cx="7502974" cy="5442411"/>
            <a:chOff x="0" y="0"/>
            <a:chExt cx="7502973" cy="5442409"/>
          </a:xfrm>
        </p:grpSpPr>
        <p:pic>
          <p:nvPicPr>
            <p:cNvPr descr="1*l5zTGdi7pCCrnkuypdmsvA.png" id="887" name="Google Shape;887;p5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7248973" cy="5112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*l5zTGdi7pCCrnkuypdmsvA.png" id="888" name="Google Shape;888;p5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7502973" cy="544240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89" name="Google Shape;889;p59"/>
          <p:cNvGrpSpPr/>
          <p:nvPr/>
        </p:nvGrpSpPr>
        <p:grpSpPr>
          <a:xfrm>
            <a:off x="13909961" y="1650036"/>
            <a:ext cx="7979570" cy="1828801"/>
            <a:chOff x="-1" y="0"/>
            <a:chExt cx="7979568" cy="1828800"/>
          </a:xfrm>
        </p:grpSpPr>
        <p:sp>
          <p:nvSpPr>
            <p:cNvPr id="890" name="Google Shape;890;p59"/>
            <p:cNvSpPr/>
            <p:nvPr/>
          </p:nvSpPr>
          <p:spPr>
            <a:xfrm>
              <a:off x="215899" y="139700"/>
              <a:ext cx="7547768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891" name="Google Shape;891;p5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" y="0"/>
              <a:ext cx="7979568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2" name="Google Shape;892;p59"/>
          <p:cNvSpPr txBox="1"/>
          <p:nvPr/>
        </p:nvSpPr>
        <p:spPr>
          <a:xfrm>
            <a:off x="13511182" y="1908410"/>
            <a:ext cx="8726328" cy="1056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LEARNING</a:t>
            </a:r>
            <a:endParaRPr/>
          </a:p>
        </p:txBody>
      </p:sp>
      <p:sp>
        <p:nvSpPr>
          <p:cNvPr id="893" name="Google Shape;893;p59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6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9" name="Google Shape;899;p60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0" name="Google Shape;900;p6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1" name="Google Shape;901;p6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2" name="Google Shape;902;p60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903" name="Google Shape;903;p60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4" name="Google Shape;904;p60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5" name="Google Shape;905;p60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6" name="Google Shape;906;p60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7" name="Google Shape;907;p60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908" name="Google Shape;908;p60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909" name="Google Shape;909;p60"/>
          <p:cNvSpPr txBox="1"/>
          <p:nvPr/>
        </p:nvSpPr>
        <p:spPr>
          <a:xfrm>
            <a:off x="1793840" y="4824339"/>
            <a:ext cx="8305579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Brain-Heart Coherence -&gt; Heart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910" name="Google Shape;910;p60"/>
          <p:cNvGrpSpPr/>
          <p:nvPr/>
        </p:nvGrpSpPr>
        <p:grpSpPr>
          <a:xfrm>
            <a:off x="13909962" y="1650036"/>
            <a:ext cx="7979569" cy="1828801"/>
            <a:chOff x="-1" y="0"/>
            <a:chExt cx="7979568" cy="1828800"/>
          </a:xfrm>
        </p:grpSpPr>
        <p:sp>
          <p:nvSpPr>
            <p:cNvPr id="911" name="Google Shape;911;p60"/>
            <p:cNvSpPr/>
            <p:nvPr/>
          </p:nvSpPr>
          <p:spPr>
            <a:xfrm>
              <a:off x="215899" y="139700"/>
              <a:ext cx="7547768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912" name="Google Shape;912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" y="0"/>
              <a:ext cx="7979568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3" name="Google Shape;913;p60"/>
          <p:cNvSpPr txBox="1"/>
          <p:nvPr/>
        </p:nvSpPr>
        <p:spPr>
          <a:xfrm>
            <a:off x="13511183" y="1908410"/>
            <a:ext cx="8726328" cy="1056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1A. LEARNING</a:t>
            </a:r>
            <a:endParaRPr/>
          </a:p>
        </p:txBody>
      </p:sp>
      <p:grpSp>
        <p:nvGrpSpPr>
          <p:cNvPr id="914" name="Google Shape;914;p60"/>
          <p:cNvGrpSpPr/>
          <p:nvPr/>
        </p:nvGrpSpPr>
        <p:grpSpPr>
          <a:xfrm>
            <a:off x="11411401" y="4613158"/>
            <a:ext cx="12298705" cy="6012648"/>
            <a:chOff x="0" y="0"/>
            <a:chExt cx="12298703" cy="6012647"/>
          </a:xfrm>
        </p:grpSpPr>
        <p:pic>
          <p:nvPicPr>
            <p:cNvPr descr="Bildschirmfoto 2022-04-22 um 00.06.41.png" id="915" name="Google Shape;915;p60"/>
            <p:cNvPicPr preferRelativeResize="0"/>
            <p:nvPr/>
          </p:nvPicPr>
          <p:blipFill rotWithShape="1">
            <a:blip r:embed="rId4">
              <a:alphaModFix/>
            </a:blip>
            <a:srcRect b="0" l="0" r="0" t="16390"/>
            <a:stretch/>
          </p:blipFill>
          <p:spPr>
            <a:xfrm>
              <a:off x="127000" y="88900"/>
              <a:ext cx="12044703" cy="56824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2-04-22 um 00.06.41.png" id="916" name="Google Shape;916;p6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12298703" cy="60126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7" name="Google Shape;917;p60"/>
          <p:cNvSpPr txBox="1"/>
          <p:nvPr/>
        </p:nvSpPr>
        <p:spPr>
          <a:xfrm>
            <a:off x="10032678" y="3845446"/>
            <a:ext cx="8998465" cy="114298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900"/>
              <a:buFont typeface="Helvetica Neue"/>
              <a:buNone/>
            </a:pPr>
            <a:r>
              <a:rPr b="1" i="0" lang="en-US" sz="6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Survival</a:t>
            </a:r>
            <a:endParaRPr/>
          </a:p>
        </p:txBody>
      </p:sp>
      <p:sp>
        <p:nvSpPr>
          <p:cNvPr id="918" name="Google Shape;918;p60"/>
          <p:cNvSpPr txBox="1"/>
          <p:nvPr/>
        </p:nvSpPr>
        <p:spPr>
          <a:xfrm>
            <a:off x="15905780" y="3845446"/>
            <a:ext cx="8998465" cy="114298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900"/>
              <a:buFont typeface="Helvetica Neue"/>
              <a:buNone/>
            </a:pPr>
            <a:r>
              <a:rPr b="1" i="0" lang="en-US" sz="6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Creation</a:t>
            </a:r>
            <a:endParaRPr/>
          </a:p>
        </p:txBody>
      </p:sp>
      <p:grpSp>
        <p:nvGrpSpPr>
          <p:cNvPr id="919" name="Google Shape;919;p60"/>
          <p:cNvGrpSpPr/>
          <p:nvPr/>
        </p:nvGrpSpPr>
        <p:grpSpPr>
          <a:xfrm>
            <a:off x="11079343" y="5593919"/>
            <a:ext cx="12432897" cy="7109786"/>
            <a:chOff x="0" y="0"/>
            <a:chExt cx="12432896" cy="7109785"/>
          </a:xfrm>
        </p:grpSpPr>
        <p:pic>
          <p:nvPicPr>
            <p:cNvPr descr="resize HRV-2 man.png" id="920" name="Google Shape;920;p6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7000" y="88900"/>
              <a:ext cx="12178896" cy="67795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size HRV-2 man.png" id="921" name="Google Shape;921;p6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2432896" cy="71097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2" name="Google Shape;922;p60"/>
          <p:cNvSpPr txBox="1"/>
          <p:nvPr/>
        </p:nvSpPr>
        <p:spPr>
          <a:xfrm>
            <a:off x="1781342" y="5397474"/>
            <a:ext cx="8034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r>
              <a:rPr b="1" i="0" lang="en-US" sz="2600" u="none" cap="none" strike="noStrike">
                <a:solidFill>
                  <a:srgbClr val="FFF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GRATITUDE / WRITE &amp; FEEL</a:t>
            </a:r>
            <a:endParaRPr>
              <a:solidFill>
                <a:srgbClr val="FFF2CC"/>
              </a:solidFill>
            </a:endParaRPr>
          </a:p>
        </p:txBody>
      </p:sp>
      <p:sp>
        <p:nvSpPr>
          <p:cNvPr id="923" name="Google Shape;923;p60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1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29" name="Google Shape;929;p61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0" name="Google Shape;930;p61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1" name="Google Shape;931;p61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2" name="Google Shape;932;p61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933" name="Google Shape;933;p61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4" name="Google Shape;934;p61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5" name="Google Shape;935;p61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6" name="Google Shape;936;p61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7" name="Google Shape;937;p61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938" name="Google Shape;938;p61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939" name="Google Shape;939;p61"/>
          <p:cNvSpPr txBox="1"/>
          <p:nvPr/>
        </p:nvSpPr>
        <p:spPr>
          <a:xfrm>
            <a:off x="1793840" y="4824339"/>
            <a:ext cx="8305579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Brain-Heart Coherence -&gt; Brain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940" name="Google Shape;940;p61"/>
          <p:cNvGrpSpPr/>
          <p:nvPr/>
        </p:nvGrpSpPr>
        <p:grpSpPr>
          <a:xfrm>
            <a:off x="13909962" y="1650036"/>
            <a:ext cx="7979569" cy="1828801"/>
            <a:chOff x="-1" y="0"/>
            <a:chExt cx="7979568" cy="1828800"/>
          </a:xfrm>
        </p:grpSpPr>
        <p:sp>
          <p:nvSpPr>
            <p:cNvPr id="941" name="Google Shape;941;p61"/>
            <p:cNvSpPr/>
            <p:nvPr/>
          </p:nvSpPr>
          <p:spPr>
            <a:xfrm>
              <a:off x="215899" y="139700"/>
              <a:ext cx="7547768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942" name="Google Shape;942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" y="0"/>
              <a:ext cx="7979568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3" name="Google Shape;943;p61"/>
          <p:cNvSpPr txBox="1"/>
          <p:nvPr/>
        </p:nvSpPr>
        <p:spPr>
          <a:xfrm>
            <a:off x="13511183" y="1908410"/>
            <a:ext cx="8726328" cy="1056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1B. LEARNING</a:t>
            </a:r>
            <a:endParaRPr/>
          </a:p>
        </p:txBody>
      </p:sp>
      <p:sp>
        <p:nvSpPr>
          <p:cNvPr id="944" name="Google Shape;944;p61"/>
          <p:cNvSpPr txBox="1"/>
          <p:nvPr/>
        </p:nvSpPr>
        <p:spPr>
          <a:xfrm>
            <a:off x="1781342" y="5397474"/>
            <a:ext cx="48405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r>
              <a:rPr b="1" i="0" lang="en-US" sz="2600" u="none" cap="none" strike="noStrike">
                <a:solidFill>
                  <a:srgbClr val="FFF2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MEDITATION</a:t>
            </a:r>
            <a:endParaRPr>
              <a:solidFill>
                <a:srgbClr val="FFF2CC"/>
              </a:solidFill>
            </a:endParaRPr>
          </a:p>
        </p:txBody>
      </p:sp>
      <p:grpSp>
        <p:nvGrpSpPr>
          <p:cNvPr id="945" name="Google Shape;945;p61"/>
          <p:cNvGrpSpPr/>
          <p:nvPr/>
        </p:nvGrpSpPr>
        <p:grpSpPr>
          <a:xfrm>
            <a:off x="9960831" y="4824339"/>
            <a:ext cx="13982701" cy="6451601"/>
            <a:chOff x="0" y="0"/>
            <a:chExt cx="13982700" cy="6451600"/>
          </a:xfrm>
        </p:grpSpPr>
        <p:pic>
          <p:nvPicPr>
            <p:cNvPr descr="Bildschirmfoto 2022-04-24 um 23.06.13.png" id="946" name="Google Shape;946;p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7000" y="88900"/>
              <a:ext cx="13728700" cy="612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2-04-24 um 23.06.13.png" id="947" name="Google Shape;947;p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13982700" cy="6451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8" name="Google Shape;948;p61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62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4" name="Google Shape;954;p62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1D295D"/>
              </a:gs>
              <a:gs pos="100000">
                <a:srgbClr val="61569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5" name="Google Shape;955;p62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6" name="Google Shape;956;p62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7" name="Google Shape;957;p62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958" name="Google Shape;958;p62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9" name="Google Shape;959;p62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0" name="Google Shape;960;p62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1D295D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1" name="Google Shape;961;p62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61569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2" name="Google Shape;962;p62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963" name="Google Shape;963;p62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964" name="Google Shape;964;p62"/>
          <p:cNvSpPr txBox="1"/>
          <p:nvPr/>
        </p:nvSpPr>
        <p:spPr>
          <a:xfrm>
            <a:off x="1793840" y="4824339"/>
            <a:ext cx="8305579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Brain-Heart Coherence -&gt; Brain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965" name="Google Shape;965;p62"/>
          <p:cNvGrpSpPr/>
          <p:nvPr/>
        </p:nvGrpSpPr>
        <p:grpSpPr>
          <a:xfrm>
            <a:off x="12816632" y="1844591"/>
            <a:ext cx="8308932" cy="11134509"/>
            <a:chOff x="0" y="0"/>
            <a:chExt cx="8308931" cy="11134507"/>
          </a:xfrm>
        </p:grpSpPr>
        <p:pic>
          <p:nvPicPr>
            <p:cNvPr descr="Bildschirmfoto 2023-11-10 um 00.05.25.png" id="966" name="Google Shape;966;p6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8054931" cy="108043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11-10 um 00.05.25.png" id="967" name="Google Shape;967;p6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8308931" cy="1113450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68" name="Google Shape;968;p62"/>
          <p:cNvCxnSpPr/>
          <p:nvPr/>
        </p:nvCxnSpPr>
        <p:spPr>
          <a:xfrm>
            <a:off x="9734118" y="1741265"/>
            <a:ext cx="3380860" cy="352879"/>
          </a:xfrm>
          <a:prstGeom prst="straightConnector1">
            <a:avLst/>
          </a:prstGeom>
          <a:noFill/>
          <a:ln cap="flat" cmpd="sng" w="63500">
            <a:solidFill>
              <a:schemeClr val="accent5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969" name="Google Shape;969;p62"/>
          <p:cNvCxnSpPr/>
          <p:nvPr/>
        </p:nvCxnSpPr>
        <p:spPr>
          <a:xfrm>
            <a:off x="9960738" y="415654"/>
            <a:ext cx="8818641" cy="1482994"/>
          </a:xfrm>
          <a:prstGeom prst="straightConnector1">
            <a:avLst/>
          </a:prstGeom>
          <a:noFill/>
          <a:ln cap="flat" cmpd="sng" w="63500">
            <a:solidFill>
              <a:schemeClr val="accent5"/>
            </a:solidFill>
            <a:prstDash val="solid"/>
            <a:miter lim="400000"/>
            <a:headEnd len="sm" w="sm" type="none"/>
            <a:tailEnd len="med" w="med" type="triangle"/>
          </a:ln>
        </p:spPr>
      </p:cxnSp>
      <p:grpSp>
        <p:nvGrpSpPr>
          <p:cNvPr id="970" name="Google Shape;970;p62"/>
          <p:cNvGrpSpPr/>
          <p:nvPr/>
        </p:nvGrpSpPr>
        <p:grpSpPr>
          <a:xfrm>
            <a:off x="6185012" y="171684"/>
            <a:ext cx="6647321" cy="1828801"/>
            <a:chOff x="0" y="0"/>
            <a:chExt cx="6647320" cy="1828800"/>
          </a:xfrm>
        </p:grpSpPr>
        <p:sp>
          <p:nvSpPr>
            <p:cNvPr id="971" name="Google Shape;971;p62"/>
            <p:cNvSpPr/>
            <p:nvPr/>
          </p:nvSpPr>
          <p:spPr>
            <a:xfrm>
              <a:off x="215899" y="139700"/>
              <a:ext cx="6215521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972" name="Google Shape;972;p6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6647320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3" name="Google Shape;973;p62"/>
          <p:cNvSpPr txBox="1"/>
          <p:nvPr/>
        </p:nvSpPr>
        <p:spPr>
          <a:xfrm>
            <a:off x="5145508" y="367439"/>
            <a:ext cx="8726328" cy="105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LEARNING</a:t>
            </a:r>
            <a:endParaRPr/>
          </a:p>
        </p:txBody>
      </p:sp>
      <p:sp>
        <p:nvSpPr>
          <p:cNvPr id="974" name="Google Shape;974;p62"/>
          <p:cNvSpPr txBox="1"/>
          <p:nvPr/>
        </p:nvSpPr>
        <p:spPr>
          <a:xfrm>
            <a:off x="1777451" y="5546860"/>
            <a:ext cx="8487499" cy="1016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THROUGH THE CULTURE-BUILDING ELEMENTS (CBEs)</a:t>
            </a:r>
            <a:endParaRPr/>
          </a:p>
        </p:txBody>
      </p:sp>
      <p:sp>
        <p:nvSpPr>
          <p:cNvPr id="975" name="Google Shape;975;p62"/>
          <p:cNvSpPr txBox="1"/>
          <p:nvPr/>
        </p:nvSpPr>
        <p:spPr>
          <a:xfrm>
            <a:off x="13171633" y="1854408"/>
            <a:ext cx="1891770" cy="495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Helvetica Neue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CLARITY</a:t>
            </a:r>
            <a:endParaRPr/>
          </a:p>
        </p:txBody>
      </p:sp>
      <p:sp>
        <p:nvSpPr>
          <p:cNvPr id="976" name="Google Shape;976;p62"/>
          <p:cNvSpPr txBox="1"/>
          <p:nvPr/>
        </p:nvSpPr>
        <p:spPr>
          <a:xfrm>
            <a:off x="18821110" y="1645898"/>
            <a:ext cx="2669933" cy="495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Helvetica Neue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COHERENCE</a:t>
            </a:r>
            <a:endParaRPr/>
          </a:p>
        </p:txBody>
      </p:sp>
      <p:sp>
        <p:nvSpPr>
          <p:cNvPr id="977" name="Google Shape;977;p62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CULTURE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63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3" name="Google Shape;983;p63"/>
          <p:cNvSpPr/>
          <p:nvPr/>
        </p:nvSpPr>
        <p:spPr>
          <a:xfrm rot="-658788">
            <a:off x="-4612602" y="6996426"/>
            <a:ext cx="20098542" cy="15684533"/>
          </a:xfrm>
          <a:prstGeom prst="rect">
            <a:avLst/>
          </a:prstGeom>
          <a:gradFill>
            <a:gsLst>
              <a:gs pos="0">
                <a:srgbClr val="4650B7"/>
              </a:gs>
              <a:gs pos="100000">
                <a:srgbClr val="6C86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4" name="Google Shape;984;p63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5" name="Google Shape;985;p63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6" name="Google Shape;986;p63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987" name="Google Shape;987;p63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988" name="Google Shape;988;p63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989" name="Google Shape;989;p63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Opinion Diversity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90" name="Google Shape;990;p63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91" name="Google Shape;991;p63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92" name="Google Shape;992;p63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4750B8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93" name="Google Shape;993;p63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5667B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Bildschirmfoto 2022-11-23 um 11.32.57.png" id="994" name="Google Shape;994;p63"/>
          <p:cNvPicPr preferRelativeResize="0"/>
          <p:nvPr/>
        </p:nvPicPr>
        <p:blipFill rotWithShape="1">
          <a:blip r:embed="rId3">
            <a:alphaModFix/>
          </a:blip>
          <a:srcRect b="0" l="0" r="81062" t="62980"/>
          <a:stretch/>
        </p:blipFill>
        <p:spPr>
          <a:xfrm>
            <a:off x="8885740" y="6798600"/>
            <a:ext cx="3901498" cy="1551216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63"/>
          <p:cNvSpPr txBox="1"/>
          <p:nvPr/>
        </p:nvSpPr>
        <p:spPr>
          <a:xfrm>
            <a:off x="12814360" y="2607243"/>
            <a:ext cx="11331347" cy="954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These findings emerge from McKinsey’s largest data set so far,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encompassing 15 countries and more than 1,000 large companies.</a:t>
            </a:r>
            <a:endParaRPr/>
          </a:p>
        </p:txBody>
      </p:sp>
      <p:sp>
        <p:nvSpPr>
          <p:cNvPr id="996" name="Google Shape;996;p63"/>
          <p:cNvSpPr txBox="1"/>
          <p:nvPr/>
        </p:nvSpPr>
        <p:spPr>
          <a:xfrm>
            <a:off x="11431151" y="11544089"/>
            <a:ext cx="12425910" cy="386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Helvetica Neue"/>
              <a:buNone/>
            </a:pPr>
            <a:r>
              <a:rPr b="0" i="0" lang="en-US" sz="19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Source: https://www.mckinsey.com/featured-insights/diversity-and-inclusion/diversity-wins-how-inclusion-matters</a:t>
            </a:r>
            <a:endParaRPr/>
          </a:p>
        </p:txBody>
      </p:sp>
      <p:sp>
        <p:nvSpPr>
          <p:cNvPr id="997" name="Google Shape;997;p63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DIVERSITY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Bildschirmfoto 2023-05-21 um 23.07.44.png" id="998" name="Google Shape;998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73486" y="5086349"/>
            <a:ext cx="10414001" cy="55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6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4" name="Google Shape;1004;p64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4650B7"/>
              </a:gs>
              <a:gs pos="100000">
                <a:srgbClr val="6C86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5" name="Google Shape;1005;p6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6" name="Google Shape;1006;p6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7" name="Google Shape;1007;p64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008" name="Google Shape;1008;p64"/>
          <p:cNvSpPr/>
          <p:nvPr/>
        </p:nvSpPr>
        <p:spPr>
          <a:xfrm>
            <a:off x="15209949" y="3786215"/>
            <a:ext cx="4853077" cy="6022110"/>
          </a:xfrm>
          <a:custGeom>
            <a:rect b="b" l="l" r="r" t="t"/>
            <a:pathLst>
              <a:path extrusionOk="0" h="21485" w="21498">
                <a:moveTo>
                  <a:pt x="13153" y="1"/>
                </a:moveTo>
                <a:cubicBezTo>
                  <a:pt x="5786" y="84"/>
                  <a:pt x="-102" y="4961"/>
                  <a:pt x="1" y="10894"/>
                </a:cubicBezTo>
                <a:cubicBezTo>
                  <a:pt x="104" y="16826"/>
                  <a:pt x="6160" y="21567"/>
                  <a:pt x="13526" y="21484"/>
                </a:cubicBezTo>
                <a:cubicBezTo>
                  <a:pt x="16532" y="21450"/>
                  <a:pt x="19291" y="20618"/>
                  <a:pt x="21498" y="19241"/>
                </a:cubicBezTo>
                <a:cubicBezTo>
                  <a:pt x="21470" y="19242"/>
                  <a:pt x="21445" y="19243"/>
                  <a:pt x="21417" y="19243"/>
                </a:cubicBezTo>
                <a:cubicBezTo>
                  <a:pt x="15526" y="19309"/>
                  <a:pt x="10682" y="15517"/>
                  <a:pt x="10599" y="10773"/>
                </a:cubicBezTo>
                <a:cubicBezTo>
                  <a:pt x="10517" y="6028"/>
                  <a:pt x="15226" y="2129"/>
                  <a:pt x="21117" y="2062"/>
                </a:cubicBezTo>
                <a:cubicBezTo>
                  <a:pt x="21144" y="2062"/>
                  <a:pt x="21172" y="2062"/>
                  <a:pt x="21200" y="2062"/>
                </a:cubicBezTo>
                <a:cubicBezTo>
                  <a:pt x="18946" y="736"/>
                  <a:pt x="16159" y="-33"/>
                  <a:pt x="13153" y="1"/>
                </a:cubicBezTo>
                <a:close/>
              </a:path>
            </a:pathLst>
          </a:custGeom>
          <a:solidFill>
            <a:srgbClr val="DFCB7E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9" name="Google Shape;1009;p64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010" name="Google Shape;1010;p64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011" name="Google Shape;1011;p64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2" name="Google Shape;1012;p6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3" name="Google Shape;1013;p6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4" name="Google Shape;1014;p6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4750B8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5" name="Google Shape;1015;p6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5667B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6" name="Google Shape;1016;p64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DIVERSITY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6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2" name="Google Shape;1022;p65"/>
          <p:cNvSpPr/>
          <p:nvPr/>
        </p:nvSpPr>
        <p:spPr>
          <a:xfrm rot="-35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4650B7"/>
              </a:gs>
              <a:gs pos="100000">
                <a:srgbClr val="6C86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3" name="Google Shape;1023;p6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4" name="Google Shape;1024;p6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5" name="Google Shape;1025;p65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graphicFrame>
        <p:nvGraphicFramePr>
          <p:cNvPr id="1026" name="Google Shape;1026;p65"/>
          <p:cNvGraphicFramePr/>
          <p:nvPr/>
        </p:nvGraphicFramePr>
        <p:xfrm>
          <a:off x="13833857" y="4248870"/>
          <a:ext cx="3000000" cy="3000000"/>
        </p:xfrm>
        <a:graphic>
          <a:graphicData uri="http://schemas.openxmlformats.org/drawingml/2006/table">
            <a:tbl>
              <a:tblPr firstCol="1" firstRow="1">
                <a:noFill/>
                <a:tableStyleId>{D428089A-0B30-4338-928E-6D39206B8B86}</a:tableStyleId>
              </a:tblPr>
              <a:tblGrid>
                <a:gridCol w="4108500"/>
                <a:gridCol w="4108500"/>
              </a:tblGrid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8809 = 6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5555 = 0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7111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8193 = 3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2172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8096 = 5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6666 = 4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1012 = 1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1111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7777 = 0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3213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9999 = 4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7662 = 2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7756 = 1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9313 = 1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6855 = 3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0000 = 4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5881 = 4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2222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5531 = 0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60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lang="en-US" sz="3000" u="none" cap="none" strike="noStrike"/>
                        <a:t>3333 = 0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000"/>
                        <a:buFont typeface="Helvetica Neue"/>
                        <a:buNone/>
                      </a:pPr>
                      <a:r>
                        <a:rPr b="1" lang="en-US" sz="3000" u="none" cap="none" strike="noStrike"/>
                        <a:t>2581 = ???</a:t>
                      </a:r>
                      <a:endParaRPr/>
                    </a:p>
                  </a:txBody>
                  <a:tcPr marT="50800" marB="50800" marR="50800" marL="508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27" name="Google Shape;1027;p65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028" name="Google Shape;1028;p65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029" name="Google Shape;1029;p65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0" name="Google Shape;1030;p6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1" name="Google Shape;1031;p6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2" name="Google Shape;1032;p6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4750B8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3" name="Google Shape;1033;p6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5667B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4" name="Google Shape;1034;p65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DIVERSITY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6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0" name="Google Shape;1040;p66"/>
          <p:cNvSpPr/>
          <p:nvPr/>
        </p:nvSpPr>
        <p:spPr>
          <a:xfrm rot="-35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4650B7"/>
              </a:gs>
              <a:gs pos="100000">
                <a:srgbClr val="6C86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1" name="Google Shape;1041;p6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2" name="Google Shape;1042;p66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3" name="Google Shape;1043;p66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044" name="Google Shape;1044;p66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045" name="Google Shape;1045;p66"/>
          <p:cNvSpPr txBox="1"/>
          <p:nvPr/>
        </p:nvSpPr>
        <p:spPr>
          <a:xfrm>
            <a:off x="1771648" y="1660722"/>
            <a:ext cx="9681247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046" name="Google Shape;1046;p6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7" name="Google Shape;1047;p6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8" name="Google Shape;1048;p6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9" name="Google Shape;1049;p6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4750B8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0" name="Google Shape;1050;p6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5667B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051" name="Google Shape;1051;p66"/>
          <p:cNvGrpSpPr/>
          <p:nvPr/>
        </p:nvGrpSpPr>
        <p:grpSpPr>
          <a:xfrm>
            <a:off x="12148893" y="3890106"/>
            <a:ext cx="11157667" cy="2510935"/>
            <a:chOff x="0" y="0"/>
            <a:chExt cx="11157666" cy="2510933"/>
          </a:xfrm>
        </p:grpSpPr>
        <p:pic>
          <p:nvPicPr>
            <p:cNvPr descr="Y-combinator-logo.gif" id="1052" name="Google Shape;1052;p6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0903666" cy="2180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Y-combinator-logo.gif" id="1053" name="Google Shape;1053;p6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157666" cy="25109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Airbnb_Logo_Bélo.svg.png" id="1054" name="Google Shape;1054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235798" y="8503137"/>
            <a:ext cx="4219935" cy="13187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box.png" id="1055" name="Google Shape;1055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608826" y="8747999"/>
            <a:ext cx="4202485" cy="8290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ripe.png" id="1056" name="Google Shape;1056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527965" y="8464991"/>
            <a:ext cx="3318662" cy="1581551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66"/>
          <p:cNvSpPr txBox="1"/>
          <p:nvPr/>
        </p:nvSpPr>
        <p:spPr>
          <a:xfrm>
            <a:off x="13979394" y="6603999"/>
            <a:ext cx="7496664" cy="508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3000+ STARTUPS LIKE:</a:t>
            </a:r>
            <a:endParaRPr/>
          </a:p>
        </p:txBody>
      </p:sp>
      <p:sp>
        <p:nvSpPr>
          <p:cNvPr id="1058" name="Google Shape;1058;p66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DIVERSITY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4" name="Google Shape;144;p22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45" name="Google Shape;145;p22"/>
          <p:cNvSpPr/>
          <p:nvPr/>
        </p:nvSpPr>
        <p:spPr>
          <a:xfrm>
            <a:off x="13812425" y="698433"/>
            <a:ext cx="1270001" cy="127000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6" name="Google Shape;146;p22"/>
          <p:cNvSpPr/>
          <p:nvPr/>
        </p:nvSpPr>
        <p:spPr>
          <a:xfrm>
            <a:off x="15311025" y="698433"/>
            <a:ext cx="1270001" cy="127000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7" name="Google Shape;147;p22"/>
          <p:cNvSpPr/>
          <p:nvPr/>
        </p:nvSpPr>
        <p:spPr>
          <a:xfrm rot="-5802854">
            <a:off x="-5311102" y="9409426"/>
            <a:ext cx="20098542" cy="15684533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22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2" name="Google Shape;152;p22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53" name="Google Shape;153;p22"/>
          <p:cNvGrpSpPr/>
          <p:nvPr/>
        </p:nvGrpSpPr>
        <p:grpSpPr>
          <a:xfrm>
            <a:off x="8572190" y="3517042"/>
            <a:ext cx="6605718" cy="6681917"/>
            <a:chOff x="0" y="0"/>
            <a:chExt cx="6605716" cy="6681916"/>
          </a:xfrm>
        </p:grpSpPr>
        <p:pic>
          <p:nvPicPr>
            <p:cNvPr descr="3.png" id="154" name="Google Shape;154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6351716" cy="63517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3.png" id="155" name="Google Shape;155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6605716" cy="668191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" name="Google Shape;156;p22"/>
          <p:cNvGrpSpPr/>
          <p:nvPr/>
        </p:nvGrpSpPr>
        <p:grpSpPr>
          <a:xfrm>
            <a:off x="16420790" y="3517042"/>
            <a:ext cx="6605717" cy="6681917"/>
            <a:chOff x="0" y="0"/>
            <a:chExt cx="6605716" cy="6681916"/>
          </a:xfrm>
        </p:grpSpPr>
        <p:pic>
          <p:nvPicPr>
            <p:cNvPr descr="4.png" id="157" name="Google Shape;157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6351716" cy="63517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4.png" id="158" name="Google Shape;158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6605716" cy="668191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9" name="Google Shape;159;p22"/>
          <p:cNvCxnSpPr/>
          <p:nvPr/>
        </p:nvCxnSpPr>
        <p:spPr>
          <a:xfrm flipH="1" rot="10800000">
            <a:off x="15368096" y="6934802"/>
            <a:ext cx="862504" cy="1"/>
          </a:xfrm>
          <a:prstGeom prst="straightConnector1">
            <a:avLst/>
          </a:prstGeom>
          <a:noFill/>
          <a:ln cap="rnd" cmpd="sng" w="50800">
            <a:solidFill>
              <a:srgbClr val="000000"/>
            </a:solidFill>
            <a:prstDash val="dashDot"/>
            <a:round/>
            <a:headEnd len="sm" w="sm" type="none"/>
            <a:tailEnd len="med" w="med" type="triangle"/>
          </a:ln>
        </p:spPr>
      </p:cxnSp>
      <p:sp>
        <p:nvSpPr>
          <p:cNvPr id="160" name="Google Shape;160;p22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 2/3-6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2" name="Google Shape;162;p22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6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4" name="Google Shape;1064;p67"/>
          <p:cNvSpPr/>
          <p:nvPr/>
        </p:nvSpPr>
        <p:spPr>
          <a:xfrm rot="-1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4650B7"/>
              </a:gs>
              <a:gs pos="100000">
                <a:srgbClr val="6C86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5" name="Google Shape;1065;p6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6" name="Google Shape;1066;p67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7" name="Google Shape;1067;p6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068" name="Google Shape;1068;p67"/>
          <p:cNvSpPr txBox="1"/>
          <p:nvPr/>
        </p:nvSpPr>
        <p:spPr>
          <a:xfrm>
            <a:off x="12547762" y="3686221"/>
            <a:ext cx="10940954" cy="7632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</a:pPr>
            <a:r>
              <a:rPr b="1" i="0" lang="en-US" sz="7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CULTURAL DIVERSE PEOPLE HAVE A HIGH ‚CREATIVE RESOURCE AVAILABILITY‘ IF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E6B8"/>
              </a:buClr>
              <a:buSzPts val="7000"/>
              <a:buFont typeface="Helvetica Neue"/>
              <a:buNone/>
            </a:pPr>
            <a:r>
              <a:rPr b="1" i="0" lang="en-US" sz="7000" u="none" cap="none" strike="noStrike">
                <a:solidFill>
                  <a:srgbClr val="77E6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PRACTICED WELL &amp;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E6B8"/>
              </a:buClr>
              <a:buSzPts val="7000"/>
              <a:buFont typeface="Helvetica Neue"/>
              <a:buNone/>
            </a:pPr>
            <a:r>
              <a:rPr b="1" i="0" lang="en-US" sz="7000" u="none" cap="none" strike="noStrike">
                <a:solidFill>
                  <a:srgbClr val="77E6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IF THE CULTURE SUPPORTS IT</a:t>
            </a:r>
            <a:endParaRPr/>
          </a:p>
        </p:txBody>
      </p:sp>
      <p:grpSp>
        <p:nvGrpSpPr>
          <p:cNvPr id="1069" name="Google Shape;1069;p67"/>
          <p:cNvGrpSpPr/>
          <p:nvPr/>
        </p:nvGrpSpPr>
        <p:grpSpPr>
          <a:xfrm>
            <a:off x="14921335" y="1385664"/>
            <a:ext cx="6647321" cy="1828801"/>
            <a:chOff x="0" y="0"/>
            <a:chExt cx="6647320" cy="1828800"/>
          </a:xfrm>
        </p:grpSpPr>
        <p:sp>
          <p:nvSpPr>
            <p:cNvPr id="1070" name="Google Shape;1070;p67"/>
            <p:cNvSpPr/>
            <p:nvPr/>
          </p:nvSpPr>
          <p:spPr>
            <a:xfrm>
              <a:off x="215899" y="139700"/>
              <a:ext cx="6215521" cy="127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Rechteck Rechteck" id="1071" name="Google Shape;1071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6647320" cy="18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2" name="Google Shape;1072;p67"/>
          <p:cNvSpPr txBox="1"/>
          <p:nvPr/>
        </p:nvSpPr>
        <p:spPr>
          <a:xfrm>
            <a:off x="13881831" y="1632218"/>
            <a:ext cx="8726328" cy="1056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Helvetica Neue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LEARNING</a:t>
            </a:r>
            <a:endParaRPr/>
          </a:p>
        </p:txBody>
      </p:sp>
      <p:sp>
        <p:nvSpPr>
          <p:cNvPr id="1073" name="Google Shape;1073;p67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074" name="Google Shape;1074;p67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075" name="Google Shape;1075;p67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6" name="Google Shape;1076;p6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7" name="Google Shape;1077;p6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8" name="Google Shape;1078;p6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4750B8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9" name="Google Shape;1079;p6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5667BC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0" name="Google Shape;1080;p67"/>
          <p:cNvSpPr txBox="1"/>
          <p:nvPr/>
        </p:nvSpPr>
        <p:spPr>
          <a:xfrm>
            <a:off x="1793840" y="8390328"/>
            <a:ext cx="58887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DIVERSITY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6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6" name="Google Shape;1086;p6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7" name="Google Shape;1087;p6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8" name="Google Shape;1088;p6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089" name="Google Shape;1089;p68"/>
          <p:cNvSpPr txBox="1"/>
          <p:nvPr/>
        </p:nvSpPr>
        <p:spPr>
          <a:xfrm>
            <a:off x="13737008" y="11743930"/>
            <a:ext cx="8813386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9 dots problem, Sam Loyd, Cyclopedia of Puzzles. (The Lamb Publishing Company, 1914)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090" name="Google Shape;1090;p68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091" name="Google Shape;1091;p68"/>
          <p:cNvSpPr txBox="1"/>
          <p:nvPr/>
        </p:nvSpPr>
        <p:spPr>
          <a:xfrm>
            <a:off x="1748882" y="3721100"/>
            <a:ext cx="8905776" cy="162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Helvetica Neu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WAKE-UP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 DOTS PROBLEM / 3 MIN</a:t>
            </a:r>
            <a:endParaRPr/>
          </a:p>
        </p:txBody>
      </p:sp>
      <p:sp>
        <p:nvSpPr>
          <p:cNvPr id="1092" name="Google Shape;1092;p68"/>
          <p:cNvSpPr txBox="1"/>
          <p:nvPr/>
        </p:nvSpPr>
        <p:spPr>
          <a:xfrm>
            <a:off x="1509303" y="4580449"/>
            <a:ext cx="1868612" cy="354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0"/>
              <a:buFont typeface="Merriweather Sans"/>
              <a:buNone/>
            </a:pPr>
            <a:r>
              <a:rPr b="1" i="0" lang="en-US" sz="23000" u="none" cap="none" strike="noStrik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</a:t>
            </a:r>
            <a:endParaRPr/>
          </a:p>
        </p:txBody>
      </p:sp>
      <p:sp>
        <p:nvSpPr>
          <p:cNvPr id="1093" name="Google Shape;1093;p68"/>
          <p:cNvSpPr/>
          <p:nvPr/>
        </p:nvSpPr>
        <p:spPr>
          <a:xfrm>
            <a:off x="14107481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4" name="Google Shape;1094;p68"/>
          <p:cNvSpPr/>
          <p:nvPr/>
        </p:nvSpPr>
        <p:spPr>
          <a:xfrm>
            <a:off x="17647404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5" name="Google Shape;1095;p68"/>
          <p:cNvSpPr/>
          <p:nvPr/>
        </p:nvSpPr>
        <p:spPr>
          <a:xfrm>
            <a:off x="21187328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6" name="Google Shape;1096;p68"/>
          <p:cNvSpPr/>
          <p:nvPr/>
        </p:nvSpPr>
        <p:spPr>
          <a:xfrm>
            <a:off x="14107481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7" name="Google Shape;1097;p68"/>
          <p:cNvSpPr/>
          <p:nvPr/>
        </p:nvSpPr>
        <p:spPr>
          <a:xfrm>
            <a:off x="17647404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8" name="Google Shape;1098;p68"/>
          <p:cNvSpPr/>
          <p:nvPr/>
        </p:nvSpPr>
        <p:spPr>
          <a:xfrm>
            <a:off x="21187328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9" name="Google Shape;1099;p68"/>
          <p:cNvSpPr/>
          <p:nvPr/>
        </p:nvSpPr>
        <p:spPr>
          <a:xfrm>
            <a:off x="14107481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0" name="Google Shape;1100;p68"/>
          <p:cNvSpPr/>
          <p:nvPr/>
        </p:nvSpPr>
        <p:spPr>
          <a:xfrm>
            <a:off x="17647404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1" name="Google Shape;1101;p68"/>
          <p:cNvSpPr/>
          <p:nvPr/>
        </p:nvSpPr>
        <p:spPr>
          <a:xfrm>
            <a:off x="21187328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2" name="Google Shape;1102;p68"/>
          <p:cNvSpPr txBox="1"/>
          <p:nvPr/>
        </p:nvSpPr>
        <p:spPr>
          <a:xfrm>
            <a:off x="1798884" y="8031054"/>
            <a:ext cx="6347713" cy="1473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—&gt; </a:t>
            </a:r>
            <a:r>
              <a:rPr b="0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Connect the dots with no more than 4 straight lines without lifting your hand from the paper.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6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8" name="Google Shape;1108;p6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09" name="Google Shape;1109;p6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0" name="Google Shape;1110;p6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cxnSp>
        <p:nvCxnSpPr>
          <p:cNvPr id="1111" name="Google Shape;1111;p69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112" name="Google Shape;1112;p69"/>
          <p:cNvSpPr txBox="1"/>
          <p:nvPr/>
        </p:nvSpPr>
        <p:spPr>
          <a:xfrm>
            <a:off x="1509303" y="4580449"/>
            <a:ext cx="1868612" cy="354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0"/>
              <a:buFont typeface="Merriweather Sans"/>
              <a:buNone/>
            </a:pPr>
            <a:r>
              <a:rPr b="1" i="0" lang="en-US" sz="23000" u="none" cap="none" strike="noStrik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</a:t>
            </a:r>
            <a:endParaRPr/>
          </a:p>
        </p:txBody>
      </p:sp>
      <p:sp>
        <p:nvSpPr>
          <p:cNvPr id="1113" name="Google Shape;1113;p69"/>
          <p:cNvSpPr/>
          <p:nvPr/>
        </p:nvSpPr>
        <p:spPr>
          <a:xfrm>
            <a:off x="14107481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4" name="Google Shape;1114;p69"/>
          <p:cNvSpPr/>
          <p:nvPr/>
        </p:nvSpPr>
        <p:spPr>
          <a:xfrm>
            <a:off x="17647404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5" name="Google Shape;1115;p69"/>
          <p:cNvSpPr/>
          <p:nvPr/>
        </p:nvSpPr>
        <p:spPr>
          <a:xfrm>
            <a:off x="21187328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6" name="Google Shape;1116;p69"/>
          <p:cNvSpPr/>
          <p:nvPr/>
        </p:nvSpPr>
        <p:spPr>
          <a:xfrm>
            <a:off x="14107481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7" name="Google Shape;1117;p69"/>
          <p:cNvSpPr/>
          <p:nvPr/>
        </p:nvSpPr>
        <p:spPr>
          <a:xfrm>
            <a:off x="17647404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8" name="Google Shape;1118;p69"/>
          <p:cNvSpPr/>
          <p:nvPr/>
        </p:nvSpPr>
        <p:spPr>
          <a:xfrm>
            <a:off x="21187328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9" name="Google Shape;1119;p69"/>
          <p:cNvSpPr/>
          <p:nvPr/>
        </p:nvSpPr>
        <p:spPr>
          <a:xfrm>
            <a:off x="14107481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0" name="Google Shape;1120;p69"/>
          <p:cNvSpPr/>
          <p:nvPr/>
        </p:nvSpPr>
        <p:spPr>
          <a:xfrm>
            <a:off x="17647404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1" name="Google Shape;1121;p69"/>
          <p:cNvSpPr/>
          <p:nvPr/>
        </p:nvSpPr>
        <p:spPr>
          <a:xfrm>
            <a:off x="21187328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22" name="Google Shape;1122;p69"/>
          <p:cNvCxnSpPr/>
          <p:nvPr/>
        </p:nvCxnSpPr>
        <p:spPr>
          <a:xfrm>
            <a:off x="10970629" y="9896625"/>
            <a:ext cx="10839775" cy="1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23" name="Google Shape;1123;p69"/>
          <p:cNvSpPr txBox="1"/>
          <p:nvPr/>
        </p:nvSpPr>
        <p:spPr>
          <a:xfrm>
            <a:off x="1748882" y="3721100"/>
            <a:ext cx="8905776" cy="162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Helvetica Neu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WAKE-UP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 DOTS PROBLEM</a:t>
            </a:r>
            <a:endParaRPr/>
          </a:p>
        </p:txBody>
      </p:sp>
      <p:sp>
        <p:nvSpPr>
          <p:cNvPr id="1124" name="Google Shape;1124;p69"/>
          <p:cNvSpPr txBox="1"/>
          <p:nvPr/>
        </p:nvSpPr>
        <p:spPr>
          <a:xfrm>
            <a:off x="13737008" y="11743930"/>
            <a:ext cx="8813386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9 dots problem, Sam Loyd, Cyclopedia of Puzzles. (The Lamb Publishing Company, 1914)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70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0" name="Google Shape;1130;p70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1" name="Google Shape;1131;p70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2" name="Google Shape;1132;p70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cxnSp>
        <p:nvCxnSpPr>
          <p:cNvPr id="1133" name="Google Shape;1133;p70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134" name="Google Shape;1134;p70"/>
          <p:cNvSpPr txBox="1"/>
          <p:nvPr/>
        </p:nvSpPr>
        <p:spPr>
          <a:xfrm>
            <a:off x="1509303" y="4580449"/>
            <a:ext cx="1868612" cy="354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0"/>
              <a:buFont typeface="Merriweather Sans"/>
              <a:buNone/>
            </a:pPr>
            <a:r>
              <a:rPr b="1" i="0" lang="en-US" sz="23000" u="none" cap="none" strike="noStrik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</a:t>
            </a:r>
            <a:endParaRPr/>
          </a:p>
        </p:txBody>
      </p:sp>
      <p:sp>
        <p:nvSpPr>
          <p:cNvPr id="1135" name="Google Shape;1135;p70"/>
          <p:cNvSpPr/>
          <p:nvPr/>
        </p:nvSpPr>
        <p:spPr>
          <a:xfrm>
            <a:off x="14107481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6" name="Google Shape;1136;p70"/>
          <p:cNvSpPr/>
          <p:nvPr/>
        </p:nvSpPr>
        <p:spPr>
          <a:xfrm>
            <a:off x="17647404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7" name="Google Shape;1137;p70"/>
          <p:cNvSpPr/>
          <p:nvPr/>
        </p:nvSpPr>
        <p:spPr>
          <a:xfrm>
            <a:off x="21187328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8" name="Google Shape;1138;p70"/>
          <p:cNvSpPr/>
          <p:nvPr/>
        </p:nvSpPr>
        <p:spPr>
          <a:xfrm>
            <a:off x="14107481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9" name="Google Shape;1139;p70"/>
          <p:cNvSpPr/>
          <p:nvPr/>
        </p:nvSpPr>
        <p:spPr>
          <a:xfrm>
            <a:off x="17647404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0" name="Google Shape;1140;p70"/>
          <p:cNvSpPr/>
          <p:nvPr/>
        </p:nvSpPr>
        <p:spPr>
          <a:xfrm>
            <a:off x="21187328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1" name="Google Shape;1141;p70"/>
          <p:cNvSpPr/>
          <p:nvPr/>
        </p:nvSpPr>
        <p:spPr>
          <a:xfrm>
            <a:off x="14107481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2" name="Google Shape;1142;p70"/>
          <p:cNvSpPr/>
          <p:nvPr/>
        </p:nvSpPr>
        <p:spPr>
          <a:xfrm>
            <a:off x="17647404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3" name="Google Shape;1143;p70"/>
          <p:cNvSpPr/>
          <p:nvPr/>
        </p:nvSpPr>
        <p:spPr>
          <a:xfrm>
            <a:off x="21187328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44" name="Google Shape;1144;p70"/>
          <p:cNvCxnSpPr/>
          <p:nvPr/>
        </p:nvCxnSpPr>
        <p:spPr>
          <a:xfrm>
            <a:off x="10970629" y="9896625"/>
            <a:ext cx="10839775" cy="1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45" name="Google Shape;1145;p70"/>
          <p:cNvCxnSpPr/>
          <p:nvPr/>
        </p:nvCxnSpPr>
        <p:spPr>
          <a:xfrm flipH="1">
            <a:off x="10957930" y="1570163"/>
            <a:ext cx="10839772" cy="8351863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46" name="Google Shape;1146;p70"/>
          <p:cNvSpPr txBox="1"/>
          <p:nvPr/>
        </p:nvSpPr>
        <p:spPr>
          <a:xfrm>
            <a:off x="1748882" y="3721100"/>
            <a:ext cx="8905776" cy="162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Helvetica Neu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WAKE-UP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 DOTS PROBLEM</a:t>
            </a:r>
            <a:endParaRPr/>
          </a:p>
        </p:txBody>
      </p:sp>
      <p:sp>
        <p:nvSpPr>
          <p:cNvPr id="1147" name="Google Shape;1147;p70"/>
          <p:cNvSpPr txBox="1"/>
          <p:nvPr/>
        </p:nvSpPr>
        <p:spPr>
          <a:xfrm>
            <a:off x="13737008" y="11743930"/>
            <a:ext cx="8813386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9 dots problem, Sam Loyd, Cyclopedia of Puzzles. (The Lamb Publishing Company, 1914)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71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3" name="Google Shape;1153;p71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4" name="Google Shape;1154;p71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5" name="Google Shape;1155;p71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cxnSp>
        <p:nvCxnSpPr>
          <p:cNvPr id="1156" name="Google Shape;1156;p71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157" name="Google Shape;1157;p71"/>
          <p:cNvSpPr txBox="1"/>
          <p:nvPr/>
        </p:nvSpPr>
        <p:spPr>
          <a:xfrm>
            <a:off x="1509303" y="4580449"/>
            <a:ext cx="1868612" cy="354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0"/>
              <a:buFont typeface="Merriweather Sans"/>
              <a:buNone/>
            </a:pPr>
            <a:r>
              <a:rPr b="1" i="0" lang="en-US" sz="23000" u="none" cap="none" strike="noStrik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</a:t>
            </a:r>
            <a:endParaRPr/>
          </a:p>
        </p:txBody>
      </p:sp>
      <p:sp>
        <p:nvSpPr>
          <p:cNvPr id="1158" name="Google Shape;1158;p71"/>
          <p:cNvSpPr/>
          <p:nvPr/>
        </p:nvSpPr>
        <p:spPr>
          <a:xfrm>
            <a:off x="14107481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9" name="Google Shape;1159;p71"/>
          <p:cNvSpPr/>
          <p:nvPr/>
        </p:nvSpPr>
        <p:spPr>
          <a:xfrm>
            <a:off x="17647404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0" name="Google Shape;1160;p71"/>
          <p:cNvSpPr/>
          <p:nvPr/>
        </p:nvSpPr>
        <p:spPr>
          <a:xfrm>
            <a:off x="21187328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1" name="Google Shape;1161;p71"/>
          <p:cNvSpPr/>
          <p:nvPr/>
        </p:nvSpPr>
        <p:spPr>
          <a:xfrm>
            <a:off x="14107481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2" name="Google Shape;1162;p71"/>
          <p:cNvSpPr/>
          <p:nvPr/>
        </p:nvSpPr>
        <p:spPr>
          <a:xfrm>
            <a:off x="17647404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3" name="Google Shape;1163;p71"/>
          <p:cNvSpPr/>
          <p:nvPr/>
        </p:nvSpPr>
        <p:spPr>
          <a:xfrm>
            <a:off x="21187328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4" name="Google Shape;1164;p71"/>
          <p:cNvSpPr/>
          <p:nvPr/>
        </p:nvSpPr>
        <p:spPr>
          <a:xfrm>
            <a:off x="14107481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5" name="Google Shape;1165;p71"/>
          <p:cNvSpPr/>
          <p:nvPr/>
        </p:nvSpPr>
        <p:spPr>
          <a:xfrm>
            <a:off x="17647404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6" name="Google Shape;1166;p71"/>
          <p:cNvSpPr/>
          <p:nvPr/>
        </p:nvSpPr>
        <p:spPr>
          <a:xfrm>
            <a:off x="21187328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67" name="Google Shape;1167;p71"/>
          <p:cNvCxnSpPr/>
          <p:nvPr/>
        </p:nvCxnSpPr>
        <p:spPr>
          <a:xfrm>
            <a:off x="10970629" y="9896625"/>
            <a:ext cx="10839775" cy="1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68" name="Google Shape;1168;p71"/>
          <p:cNvCxnSpPr/>
          <p:nvPr/>
        </p:nvCxnSpPr>
        <p:spPr>
          <a:xfrm flipH="1">
            <a:off x="10957930" y="1570163"/>
            <a:ext cx="10839772" cy="8351863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69" name="Google Shape;1169;p71"/>
          <p:cNvCxnSpPr/>
          <p:nvPr/>
        </p:nvCxnSpPr>
        <p:spPr>
          <a:xfrm flipH="1" rot="10800000">
            <a:off x="21734424" y="1593181"/>
            <a:ext cx="1" cy="8280427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70" name="Google Shape;1170;p71"/>
          <p:cNvSpPr txBox="1"/>
          <p:nvPr/>
        </p:nvSpPr>
        <p:spPr>
          <a:xfrm>
            <a:off x="1748882" y="3721100"/>
            <a:ext cx="8905776" cy="162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Helvetica Neu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WAKE-UP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 DOTS PROBLEM</a:t>
            </a:r>
            <a:endParaRPr/>
          </a:p>
        </p:txBody>
      </p:sp>
      <p:sp>
        <p:nvSpPr>
          <p:cNvPr id="1171" name="Google Shape;1171;p71"/>
          <p:cNvSpPr txBox="1"/>
          <p:nvPr/>
        </p:nvSpPr>
        <p:spPr>
          <a:xfrm>
            <a:off x="13737008" y="11743930"/>
            <a:ext cx="8813386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9 dots problem, Sam Loyd, Cyclopedia of Puzzles. (The Lamb Publishing Company, 1914)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72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1FCD6"/>
              </a:gs>
              <a:gs pos="100000">
                <a:srgbClr val="7CE6E4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E6E4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7CE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7" name="Google Shape;1177;p72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8" name="Google Shape;1178;p72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9" name="Google Shape;1179;p72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cxnSp>
        <p:nvCxnSpPr>
          <p:cNvPr id="1180" name="Google Shape;1180;p72"/>
          <p:cNvCxnSpPr/>
          <p:nvPr/>
        </p:nvCxnSpPr>
        <p:spPr>
          <a:xfrm>
            <a:off x="13798497" y="11560463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181" name="Google Shape;1181;p72"/>
          <p:cNvSpPr txBox="1"/>
          <p:nvPr/>
        </p:nvSpPr>
        <p:spPr>
          <a:xfrm>
            <a:off x="1509303" y="4580449"/>
            <a:ext cx="1868612" cy="354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0"/>
              <a:buFont typeface="Merriweather Sans"/>
              <a:buNone/>
            </a:pPr>
            <a:r>
              <a:rPr b="1" i="0" lang="en-US" sz="23000" u="none" cap="none" strike="noStrik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</a:t>
            </a:r>
            <a:endParaRPr/>
          </a:p>
        </p:txBody>
      </p:sp>
      <p:sp>
        <p:nvSpPr>
          <p:cNvPr id="1182" name="Google Shape;1182;p72"/>
          <p:cNvSpPr/>
          <p:nvPr/>
        </p:nvSpPr>
        <p:spPr>
          <a:xfrm>
            <a:off x="14107481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3" name="Google Shape;1183;p72"/>
          <p:cNvSpPr/>
          <p:nvPr/>
        </p:nvSpPr>
        <p:spPr>
          <a:xfrm>
            <a:off x="17647404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4" name="Google Shape;1184;p72"/>
          <p:cNvSpPr/>
          <p:nvPr/>
        </p:nvSpPr>
        <p:spPr>
          <a:xfrm>
            <a:off x="21187328" y="3939640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5" name="Google Shape;1185;p72"/>
          <p:cNvSpPr/>
          <p:nvPr/>
        </p:nvSpPr>
        <p:spPr>
          <a:xfrm>
            <a:off x="14107481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6" name="Google Shape;1186;p72"/>
          <p:cNvSpPr/>
          <p:nvPr/>
        </p:nvSpPr>
        <p:spPr>
          <a:xfrm>
            <a:off x="17647404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7" name="Google Shape;1187;p72"/>
          <p:cNvSpPr/>
          <p:nvPr/>
        </p:nvSpPr>
        <p:spPr>
          <a:xfrm>
            <a:off x="21187328" y="6675984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8" name="Google Shape;1188;p72"/>
          <p:cNvSpPr/>
          <p:nvPr/>
        </p:nvSpPr>
        <p:spPr>
          <a:xfrm>
            <a:off x="14107481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9" name="Google Shape;1189;p72"/>
          <p:cNvSpPr/>
          <p:nvPr/>
        </p:nvSpPr>
        <p:spPr>
          <a:xfrm>
            <a:off x="17647404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0" name="Google Shape;1190;p72"/>
          <p:cNvSpPr/>
          <p:nvPr/>
        </p:nvSpPr>
        <p:spPr>
          <a:xfrm>
            <a:off x="21187328" y="9412329"/>
            <a:ext cx="992592" cy="96859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91" name="Google Shape;1191;p72"/>
          <p:cNvCxnSpPr/>
          <p:nvPr/>
        </p:nvCxnSpPr>
        <p:spPr>
          <a:xfrm>
            <a:off x="10970629" y="9896625"/>
            <a:ext cx="10839775" cy="1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92" name="Google Shape;1192;p72"/>
          <p:cNvCxnSpPr/>
          <p:nvPr/>
        </p:nvCxnSpPr>
        <p:spPr>
          <a:xfrm flipH="1">
            <a:off x="10957930" y="1570163"/>
            <a:ext cx="10839772" cy="8351863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93" name="Google Shape;1193;p72"/>
          <p:cNvCxnSpPr/>
          <p:nvPr/>
        </p:nvCxnSpPr>
        <p:spPr>
          <a:xfrm flipH="1" rot="10800000">
            <a:off x="21734424" y="1593181"/>
            <a:ext cx="1" cy="8280427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194" name="Google Shape;1194;p72"/>
          <p:cNvCxnSpPr/>
          <p:nvPr/>
        </p:nvCxnSpPr>
        <p:spPr>
          <a:xfrm rot="10800000">
            <a:off x="14575519" y="4462910"/>
            <a:ext cx="7136363" cy="5394741"/>
          </a:xfrm>
          <a:prstGeom prst="straightConnector1">
            <a:avLst/>
          </a:prstGeom>
          <a:noFill/>
          <a:ln cap="flat" cmpd="sng" w="139700">
            <a:solidFill>
              <a:srgbClr val="FF02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95" name="Google Shape;1195;p72"/>
          <p:cNvSpPr txBox="1"/>
          <p:nvPr/>
        </p:nvSpPr>
        <p:spPr>
          <a:xfrm>
            <a:off x="1748882" y="3721100"/>
            <a:ext cx="8905776" cy="1625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Helvetica Neu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WAKE-UP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Helvetica Neue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 DOTS PROBLEM</a:t>
            </a:r>
            <a:endParaRPr/>
          </a:p>
        </p:txBody>
      </p:sp>
      <p:sp>
        <p:nvSpPr>
          <p:cNvPr id="1196" name="Google Shape;1196;p72"/>
          <p:cNvSpPr txBox="1"/>
          <p:nvPr/>
        </p:nvSpPr>
        <p:spPr>
          <a:xfrm>
            <a:off x="13737008" y="11743930"/>
            <a:ext cx="8813386" cy="8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9 dots problem, Sam Loyd, Cyclopedia of Puzzles. (The Lamb Publishing Company, 1914)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73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2" name="Google Shape;1202;p73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3" name="Google Shape;1203;p73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4" name="Google Shape;1204;p73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5" name="Google Shape;1205;p73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06" name="Google Shape;1206;p73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7" name="Google Shape;1207;p73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8" name="Google Shape;1208;p73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9" name="Google Shape;1209;p73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0" name="Google Shape;1210;p73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211" name="Google Shape;1211;p73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212" name="Google Shape;1212;p73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13" name="Google Shape;1213;p73"/>
          <p:cNvGrpSpPr/>
          <p:nvPr/>
        </p:nvGrpSpPr>
        <p:grpSpPr>
          <a:xfrm>
            <a:off x="12178806" y="3847236"/>
            <a:ext cx="11600574" cy="4929617"/>
            <a:chOff x="0" y="0"/>
            <a:chExt cx="11600573" cy="4929615"/>
          </a:xfrm>
        </p:grpSpPr>
        <p:pic>
          <p:nvPicPr>
            <p:cNvPr descr="Bildschirmfoto 2022-04-29 um 12.15.32.png" id="1214" name="Google Shape;1214;p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1346573" cy="4599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2-04-29 um 12.15.32.png" id="1215" name="Google Shape;1215;p7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600573" cy="49296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16" name="Google Shape;1216;p73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7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2" name="Google Shape;1222;p74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3" name="Google Shape;1223;p7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4" name="Google Shape;1224;p7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5" name="Google Shape;1225;p74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26" name="Google Shape;1226;p74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227" name="Google Shape;1227;p74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228" name="Google Shape;1228;p74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9" name="Google Shape;1229;p74"/>
          <p:cNvSpPr txBox="1"/>
          <p:nvPr/>
        </p:nvSpPr>
        <p:spPr>
          <a:xfrm>
            <a:off x="13749793" y="3661949"/>
            <a:ext cx="9602615" cy="579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Helvetica Neue"/>
              <a:buNone/>
            </a:pPr>
            <a:r>
              <a:rPr b="0" i="0" lang="en-US" sz="4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Companies that collaborate well are </a:t>
            </a:r>
            <a:r>
              <a:rPr b="1" i="0" lang="en-US" sz="4700" u="none" cap="none" strike="noStrike">
                <a:solidFill>
                  <a:srgbClr val="72E9A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30%</a:t>
            </a:r>
            <a:r>
              <a:rPr b="0" i="0" lang="en-US" sz="4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more innovative and </a:t>
            </a:r>
            <a:r>
              <a:rPr b="1" i="0" lang="en-US" sz="4700" u="none" cap="none" strike="noStrike">
                <a:solidFill>
                  <a:srgbClr val="72E9A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36%</a:t>
            </a:r>
            <a:r>
              <a:rPr b="0" i="0" lang="en-US" sz="4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more productive.*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Helvetica Neue"/>
              <a:buNone/>
            </a:pPr>
            <a:r>
              <a:t/>
            </a:r>
            <a:endParaRPr b="0" i="0" sz="47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Helvetica Neue"/>
              <a:buNone/>
            </a:pPr>
            <a:r>
              <a:rPr b="0" i="0" lang="en-US" sz="4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 In 2017, American Express reported that mid-size companies gained a profit of </a:t>
            </a:r>
            <a:r>
              <a:rPr b="1" i="0" lang="en-US" sz="4700" u="none" cap="none" strike="noStrike">
                <a:solidFill>
                  <a:srgbClr val="72E9A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1.4 times</a:t>
            </a:r>
            <a:r>
              <a:rPr b="0" i="0" lang="en-US" sz="4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their investment through a collaboration.</a:t>
            </a:r>
            <a:endParaRPr/>
          </a:p>
        </p:txBody>
      </p:sp>
      <p:cxnSp>
        <p:nvCxnSpPr>
          <p:cNvPr id="1230" name="Google Shape;1230;p74"/>
          <p:cNvCxnSpPr/>
          <p:nvPr/>
        </p:nvCxnSpPr>
        <p:spPr>
          <a:xfrm>
            <a:off x="13677903" y="9891582"/>
            <a:ext cx="8690406" cy="1"/>
          </a:xfrm>
          <a:prstGeom prst="straightConnector1">
            <a:avLst/>
          </a:prstGeom>
          <a:noFill/>
          <a:ln cap="rnd" cmpd="sng" w="25400">
            <a:solidFill>
              <a:srgbClr val="5E5E5E"/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231" name="Google Shape;1231;p74"/>
          <p:cNvSpPr txBox="1"/>
          <p:nvPr/>
        </p:nvSpPr>
        <p:spPr>
          <a:xfrm>
            <a:off x="13616412" y="10077939"/>
            <a:ext cx="8813386" cy="2874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Deloitte Study</a:t>
            </a:r>
            <a:endParaRPr/>
          </a:p>
        </p:txBody>
      </p:sp>
      <p:sp>
        <p:nvSpPr>
          <p:cNvPr id="1232" name="Google Shape;1232;p7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3" name="Google Shape;1233;p7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4" name="Google Shape;1234;p7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5" name="Google Shape;1235;p7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6" name="Google Shape;1236;p74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7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2" name="Google Shape;1242;p75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3" name="Google Shape;1243;p7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4" name="Google Shape;1244;p7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5" name="Google Shape;1245;p75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46" name="Google Shape;1246;p75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247" name="Google Shape;1247;p75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248" name="Google Shape;1248;p75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49" name="Google Shape;1249;p75"/>
          <p:cNvGrpSpPr/>
          <p:nvPr/>
        </p:nvGrpSpPr>
        <p:grpSpPr>
          <a:xfrm>
            <a:off x="8189171" y="5578257"/>
            <a:ext cx="16061760" cy="4822536"/>
            <a:chOff x="0" y="0"/>
            <a:chExt cx="16061760" cy="4822536"/>
          </a:xfrm>
        </p:grpSpPr>
        <p:pic>
          <p:nvPicPr>
            <p:cNvPr descr="Bildschirmfoto 2023-02-21 um 17.23.52.png" id="1250" name="Google Shape;1250;p7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5807760" cy="4492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1 um 17.23.52.png" id="1251" name="Google Shape;1251;p7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6061760" cy="48225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2" name="Google Shape;1252;p7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3" name="Google Shape;1253;p7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4" name="Google Shape;1254;p7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5" name="Google Shape;1255;p7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6" name="Google Shape;1256;p75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7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2" name="Google Shape;1262;p76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3" name="Google Shape;1263;p7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4" name="Google Shape;1264;p76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5" name="Google Shape;1265;p76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66" name="Google Shape;1266;p76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267" name="Google Shape;1267;p76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268" name="Google Shape;1268;p7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69" name="Google Shape;1269;p76"/>
          <p:cNvGrpSpPr/>
          <p:nvPr/>
        </p:nvGrpSpPr>
        <p:grpSpPr>
          <a:xfrm>
            <a:off x="8588153" y="5498994"/>
            <a:ext cx="15692995" cy="5367036"/>
            <a:chOff x="0" y="0"/>
            <a:chExt cx="15692995" cy="5367036"/>
          </a:xfrm>
        </p:grpSpPr>
        <p:pic>
          <p:nvPicPr>
            <p:cNvPr descr="Bildschirmfoto 2023-02-21 um 17.17.16.png" id="1270" name="Google Shape;1270;p7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5438995" cy="5036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1 um 17.17.16.png" id="1271" name="Google Shape;1271;p7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5692995" cy="53670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2" name="Google Shape;1272;p7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3" name="Google Shape;1273;p7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4" name="Google Shape;1274;p7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5" name="Google Shape;1275;p7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6" name="Google Shape;1276;p76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3"/>
          <p:cNvSpPr/>
          <p:nvPr/>
        </p:nvSpPr>
        <p:spPr>
          <a:xfrm rot="-5634120">
            <a:off x="-5918478" y="9492427"/>
            <a:ext cx="22244522" cy="16023336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9" name="Google Shape;169;p23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0" name="Google Shape;170;p23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23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72" name="Google Shape;172;p23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3" name="Google Shape;173;p23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" name="Google Shape;174;p23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5" name="Google Shape;175;p23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76" name="Google Shape;176;p23"/>
          <p:cNvGrpSpPr/>
          <p:nvPr/>
        </p:nvGrpSpPr>
        <p:grpSpPr>
          <a:xfrm>
            <a:off x="13795127" y="2823368"/>
            <a:ext cx="9784591" cy="9860792"/>
            <a:chOff x="0" y="0"/>
            <a:chExt cx="9784590" cy="9860790"/>
          </a:xfrm>
        </p:grpSpPr>
        <p:pic>
          <p:nvPicPr>
            <p:cNvPr descr="5.png" id="177" name="Google Shape;177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9530590" cy="953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5.png" id="178" name="Google Shape;178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784590" cy="98607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9" name="Google Shape;179;p23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80" name="Google Shape;180;p23"/>
          <p:cNvGrpSpPr/>
          <p:nvPr/>
        </p:nvGrpSpPr>
        <p:grpSpPr>
          <a:xfrm>
            <a:off x="4836070" y="4818428"/>
            <a:ext cx="12222360" cy="7615289"/>
            <a:chOff x="0" y="0"/>
            <a:chExt cx="12222358" cy="7615288"/>
          </a:xfrm>
        </p:grpSpPr>
        <p:pic>
          <p:nvPicPr>
            <p:cNvPr descr="binge.jpg" id="181" name="Google Shape;181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11968358" cy="72850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nge.jpg" id="182" name="Google Shape;182;p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2222358" cy="7615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3" name="Google Shape;183;p23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4" name="Google Shape;184;p23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77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2" name="Google Shape;1282;p77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3" name="Google Shape;1283;p77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4" name="Google Shape;1284;p77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5" name="Google Shape;1285;p77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286" name="Google Shape;1286;p77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287" name="Google Shape;1287;p77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288" name="Google Shape;1288;p77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89" name="Google Shape;1289;p77"/>
          <p:cNvGrpSpPr/>
          <p:nvPr/>
        </p:nvGrpSpPr>
        <p:grpSpPr>
          <a:xfrm>
            <a:off x="11725595" y="1467875"/>
            <a:ext cx="12107001" cy="6922926"/>
            <a:chOff x="0" y="0"/>
            <a:chExt cx="12106999" cy="6922924"/>
          </a:xfrm>
        </p:grpSpPr>
        <p:pic>
          <p:nvPicPr>
            <p:cNvPr descr="Bildschirmfoto 2023-02-22 um 00.03.06.png" id="1290" name="Google Shape;1290;p7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1852999" cy="6592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2 um 00.03.06.png" id="1291" name="Google Shape;1291;p7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2106999" cy="6922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2" name="Google Shape;1292;p77"/>
          <p:cNvGrpSpPr/>
          <p:nvPr/>
        </p:nvGrpSpPr>
        <p:grpSpPr>
          <a:xfrm>
            <a:off x="8174222" y="5891412"/>
            <a:ext cx="6618648" cy="6416954"/>
            <a:chOff x="-1" y="0"/>
            <a:chExt cx="6618648" cy="6416954"/>
          </a:xfrm>
        </p:grpSpPr>
        <p:pic>
          <p:nvPicPr>
            <p:cNvPr descr="Bildschirmfoto 2023-02-22 um 00.03.31.png" id="1293" name="Google Shape;1293;p7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6364647" cy="60867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2 um 00.03.31.png" id="1294" name="Google Shape;1294;p7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-1" y="0"/>
              <a:ext cx="6618648" cy="64169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5" name="Google Shape;1295;p77"/>
          <p:cNvGrpSpPr/>
          <p:nvPr/>
        </p:nvGrpSpPr>
        <p:grpSpPr>
          <a:xfrm>
            <a:off x="14275380" y="7722774"/>
            <a:ext cx="5092700" cy="5194300"/>
            <a:chOff x="0" y="0"/>
            <a:chExt cx="5092700" cy="5194300"/>
          </a:xfrm>
        </p:grpSpPr>
        <p:pic>
          <p:nvPicPr>
            <p:cNvPr descr="Bildschirmfoto 2023-02-22 um 00.05.01.png" id="1296" name="Google Shape;1296;p7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27000" y="88900"/>
              <a:ext cx="4838700" cy="4864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2 um 00.05.01.png" id="1297" name="Google Shape;1297;p7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0"/>
              <a:ext cx="5092700" cy="5194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8" name="Google Shape;1298;p77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9" name="Google Shape;1299;p77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0" name="Google Shape;1300;p77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1" name="Google Shape;1301;p77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2" name="Google Shape;1302;p77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78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8" name="Google Shape;1308;p78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9" name="Google Shape;1309;p78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0" name="Google Shape;1310;p78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1" name="Google Shape;1311;p78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312" name="Google Shape;1312;p78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313" name="Google Shape;1313;p78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314" name="Google Shape;1314;p78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315" name="Google Shape;1315;p78"/>
          <p:cNvGrpSpPr/>
          <p:nvPr/>
        </p:nvGrpSpPr>
        <p:grpSpPr>
          <a:xfrm>
            <a:off x="7995309" y="5607090"/>
            <a:ext cx="15358000" cy="5334971"/>
            <a:chOff x="0" y="0"/>
            <a:chExt cx="15357998" cy="5334969"/>
          </a:xfrm>
        </p:grpSpPr>
        <p:pic>
          <p:nvPicPr>
            <p:cNvPr descr="Bildschirmfoto 2023-02-21 um 17.21.13.png" id="1316" name="Google Shape;1316;p7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5103998" cy="50047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1 um 17.21.13.png" id="1317" name="Google Shape;1317;p7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5357998" cy="53349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8" name="Google Shape;1318;p78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9" name="Google Shape;1319;p78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0" name="Google Shape;1320;p78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1" name="Google Shape;1321;p78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2" name="Google Shape;1322;p78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79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A49FBF"/>
              </a:gs>
              <a:gs pos="100000">
                <a:srgbClr val="BCB0C9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8" name="Google Shape;1328;p79"/>
          <p:cNvSpPr/>
          <p:nvPr/>
        </p:nvSpPr>
        <p:spPr>
          <a:xfrm rot="-478788">
            <a:off x="-4625302" y="6996426"/>
            <a:ext cx="20098542" cy="15684533"/>
          </a:xfrm>
          <a:prstGeom prst="rect">
            <a:avLst/>
          </a:prstGeom>
          <a:gradFill>
            <a:gsLst>
              <a:gs pos="0">
                <a:srgbClr val="CD79D2"/>
              </a:gs>
              <a:gs pos="100000">
                <a:srgbClr val="751AC0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9" name="Google Shape;1329;p79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0" name="Google Shape;1330;p79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1" name="Google Shape;1331;p79"/>
          <p:cNvSpPr txBox="1"/>
          <p:nvPr>
            <p:ph idx="12" type="sldNum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1332" name="Google Shape;1332;p79"/>
          <p:cNvSpPr txBox="1"/>
          <p:nvPr>
            <p:ph type="title"/>
          </p:nvPr>
        </p:nvSpPr>
        <p:spPr>
          <a:xfrm>
            <a:off x="1771648" y="27783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COLLABORATIONS</a:t>
            </a:r>
            <a:endParaRPr/>
          </a:p>
        </p:txBody>
      </p:sp>
      <p:sp>
        <p:nvSpPr>
          <p:cNvPr id="1333" name="Google Shape;1333;p79"/>
          <p:cNvSpPr txBox="1"/>
          <p:nvPr/>
        </p:nvSpPr>
        <p:spPr>
          <a:xfrm>
            <a:off x="1771648" y="1660722"/>
            <a:ext cx="21971004" cy="180742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C</a:t>
            </a:r>
            <a:endParaRPr/>
          </a:p>
        </p:txBody>
      </p:sp>
      <p:sp>
        <p:nvSpPr>
          <p:cNvPr id="1334" name="Google Shape;1334;p79"/>
          <p:cNvSpPr txBox="1"/>
          <p:nvPr/>
        </p:nvSpPr>
        <p:spPr>
          <a:xfrm>
            <a:off x="1793840" y="4824339"/>
            <a:ext cx="8172222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Creative Drive vs. Creative Belief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335" name="Google Shape;1335;p79"/>
          <p:cNvGrpSpPr/>
          <p:nvPr/>
        </p:nvGrpSpPr>
        <p:grpSpPr>
          <a:xfrm>
            <a:off x="11621173" y="1145865"/>
            <a:ext cx="9744050" cy="9820250"/>
            <a:chOff x="0" y="0"/>
            <a:chExt cx="9744048" cy="9820248"/>
          </a:xfrm>
        </p:grpSpPr>
        <p:pic>
          <p:nvPicPr>
            <p:cNvPr descr="pharrell.jpeg" id="1336" name="Google Shape;1336;p7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9490048" cy="9490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harrell.jpeg" id="1337" name="Google Shape;1337;p7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9744048" cy="98202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8" name="Google Shape;1338;p79"/>
          <p:cNvGrpSpPr/>
          <p:nvPr/>
        </p:nvGrpSpPr>
        <p:grpSpPr>
          <a:xfrm>
            <a:off x="9545338" y="5886450"/>
            <a:ext cx="4678663" cy="6627969"/>
            <a:chOff x="0" y="0"/>
            <a:chExt cx="4678662" cy="6627968"/>
          </a:xfrm>
        </p:grpSpPr>
        <p:pic>
          <p:nvPicPr>
            <p:cNvPr descr="Bildschirmfoto 2023-02-22 um 01.55.40.png" id="1339" name="Google Shape;1339;p7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4424662" cy="6297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02-22 um 01.55.40.png" id="1340" name="Google Shape;1340;p7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4678662" cy="66279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1" name="Google Shape;1341;p79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A49FB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2" name="Google Shape;1342;p79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BCB0C9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3" name="Google Shape;1343;p79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CB77D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4" name="Google Shape;1344;p79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A650C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5" name="Google Shape;1345;p79"/>
          <p:cNvSpPr txBox="1"/>
          <p:nvPr/>
        </p:nvSpPr>
        <p:spPr>
          <a:xfrm>
            <a:off x="1793840" y="8210349"/>
            <a:ext cx="5888658" cy="3098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CREATIVE COLLABORATION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80"/>
          <p:cNvSpPr txBox="1"/>
          <p:nvPr>
            <p:ph idx="4294967295" type="ctrTitle"/>
          </p:nvPr>
        </p:nvSpPr>
        <p:spPr>
          <a:xfrm>
            <a:off x="1206498" y="9111345"/>
            <a:ext cx="21971004" cy="2461599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/>
          </a:p>
        </p:txBody>
      </p:sp>
      <p:sp>
        <p:nvSpPr>
          <p:cNvPr id="1351" name="Google Shape;1351;p80"/>
          <p:cNvSpPr txBox="1"/>
          <p:nvPr/>
        </p:nvSpPr>
        <p:spPr>
          <a:xfrm>
            <a:off x="1206499" y="11482564"/>
            <a:ext cx="21971002" cy="14977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venir"/>
              <a:buNone/>
            </a:pPr>
            <a:r>
              <a:rPr b="0"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KARIM MUSTAGHNI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100"/>
              <a:buFont typeface="Avenir"/>
              <a:buNone/>
            </a:pPr>
            <a:r>
              <a:rPr b="0" i="0" lang="en-US" sz="2100" u="none" cap="none" strike="noStrik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KARIM@CULTUREDESIGN.ORG</a:t>
            </a:r>
            <a:endParaRPr/>
          </a:p>
        </p:txBody>
      </p:sp>
      <p:grpSp>
        <p:nvGrpSpPr>
          <p:cNvPr id="1352" name="Google Shape;1352;p80"/>
          <p:cNvGrpSpPr/>
          <p:nvPr/>
        </p:nvGrpSpPr>
        <p:grpSpPr>
          <a:xfrm>
            <a:off x="8570890" y="548295"/>
            <a:ext cx="7242221" cy="9354722"/>
            <a:chOff x="0" y="0"/>
            <a:chExt cx="7242219" cy="9354721"/>
          </a:xfrm>
        </p:grpSpPr>
        <p:pic>
          <p:nvPicPr>
            <p:cNvPr descr="Wilo (107 x 150 mm).pdf" id="1353" name="Google Shape;1353;p80"/>
            <p:cNvPicPr preferRelativeResize="0"/>
            <p:nvPr/>
          </p:nvPicPr>
          <p:blipFill rotWithShape="1">
            <a:blip r:embed="rId3">
              <a:alphaModFix/>
            </a:blip>
            <a:srcRect b="3977" l="0" r="0" t="3977"/>
            <a:stretch/>
          </p:blipFill>
          <p:spPr>
            <a:xfrm>
              <a:off x="127000" y="88900"/>
              <a:ext cx="6988219" cy="90245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Wilo (107 x 150 mm).pdf" id="1354" name="Google Shape;1354;p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7242219" cy="935472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Linie Linie" id="1355" name="Google Shape;1355;p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55820" y="11491178"/>
            <a:ext cx="4672359" cy="76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.png" id="1356" name="Google Shape;1356;p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54270" y="12658546"/>
            <a:ext cx="1875460" cy="509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81"/>
          <p:cNvSpPr txBox="1"/>
          <p:nvPr>
            <p:ph idx="4294967295" type="ctrTitle"/>
          </p:nvPr>
        </p:nvSpPr>
        <p:spPr>
          <a:xfrm>
            <a:off x="1110860" y="9520066"/>
            <a:ext cx="21971004" cy="2461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BACKUP</a:t>
            </a:r>
            <a:endParaRPr/>
          </a:p>
        </p:txBody>
      </p:sp>
      <p:pic>
        <p:nvPicPr>
          <p:cNvPr descr="Linie Linie" id="1362" name="Google Shape;1362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60183" y="11899900"/>
            <a:ext cx="4672359" cy="7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0" name="Google Shape;190;p24"/>
          <p:cNvSpPr/>
          <p:nvPr/>
        </p:nvSpPr>
        <p:spPr>
          <a:xfrm rot="-10677261">
            <a:off x="-5424305" y="7199664"/>
            <a:ext cx="22244522" cy="16023336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1" name="Google Shape;191;p24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3" name="Google Shape;193;p24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grpSp>
        <p:nvGrpSpPr>
          <p:cNvPr id="194" name="Google Shape;194;p24"/>
          <p:cNvGrpSpPr/>
          <p:nvPr/>
        </p:nvGrpSpPr>
        <p:grpSpPr>
          <a:xfrm>
            <a:off x="10052801" y="2365065"/>
            <a:ext cx="11887361" cy="6721950"/>
            <a:chOff x="0" y="0"/>
            <a:chExt cx="11887359" cy="6721948"/>
          </a:xfrm>
        </p:grpSpPr>
        <p:pic>
          <p:nvPicPr>
            <p:cNvPr descr="Bildschirmfoto 2023-11-15 um 08.45.09.png" id="195" name="Google Shape;195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11633359" cy="63917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ildschirmfoto 2023-11-15 um 08.45.09.png" id="196" name="Google Shape;19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87359" cy="67219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7" name="Google Shape;197;p24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24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9" name="Google Shape;199;p24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24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1" name="Google Shape;201;p24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2" name="Google Shape;202;p24"/>
          <p:cNvSpPr txBox="1"/>
          <p:nvPr/>
        </p:nvSpPr>
        <p:spPr>
          <a:xfrm>
            <a:off x="12269633" y="10063511"/>
            <a:ext cx="8682552" cy="1616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-393699" lvl="0" marL="3936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75"/>
              <a:buFont typeface="Helvetica Neue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„Progressive schools“ / 21st-century skills“</a:t>
            </a:r>
            <a:endParaRPr/>
          </a:p>
          <a:p>
            <a:pPr indent="-198436" lvl="0" marL="3936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75"/>
              <a:buFont typeface="Helvetica Neue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93699" lvl="0" marL="3936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75"/>
              <a:buFont typeface="Helvetica Neue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„Focus less on specific knowledge, rather focus on abstract skills like ‚creativity, problem-solving, curiosity“</a:t>
            </a:r>
            <a:endParaRPr/>
          </a:p>
        </p:txBody>
      </p:sp>
      <p:sp>
        <p:nvSpPr>
          <p:cNvPr id="203" name="Google Shape;203;p24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4" name="Google Shape;204;p24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0" name="Google Shape;210;p25"/>
          <p:cNvSpPr/>
          <p:nvPr/>
        </p:nvSpPr>
        <p:spPr>
          <a:xfrm rot="-10385641">
            <a:off x="-7253105" y="7188220"/>
            <a:ext cx="22244522" cy="16023337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" name="Google Shape;211;p25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14837517" y="-267974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" name="Google Shape;213;p25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214" name="Google Shape;214;p25"/>
          <p:cNvSpPr txBox="1"/>
          <p:nvPr/>
        </p:nvSpPr>
        <p:spPr>
          <a:xfrm>
            <a:off x="12860790" y="3838282"/>
            <a:ext cx="10406174" cy="7472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0"/>
              <a:buFont typeface="Helvetica Neue"/>
              <a:buNone/>
            </a:pPr>
            <a:r>
              <a:rPr b="1" i="0" lang="en-US" sz="5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„Curiosity drives knowledge, </a:t>
            </a:r>
            <a:r>
              <a:rPr b="1" i="0" lang="en-US" sz="5900" u="sng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much</a:t>
            </a:r>
            <a:r>
              <a:rPr b="1" i="0" lang="en-US" sz="5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as knowledge drives curiosity.“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0"/>
              <a:buFont typeface="Helvetica Neue"/>
              <a:buNone/>
            </a:pPr>
            <a:r>
              <a:t/>
            </a:r>
            <a:endParaRPr b="1" i="0" sz="5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0"/>
              <a:buFont typeface="Helvetica Neue"/>
              <a:buNone/>
            </a:pPr>
            <a:r>
              <a:rPr b="1" i="0" lang="en-US" sz="5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more we know, the easier we learn, the more we enjoy learning.</a:t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6" name="Google Shape;216;p25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25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25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9" name="Google Shape;219;p25"/>
          <p:cNvSpPr txBox="1"/>
          <p:nvPr/>
        </p:nvSpPr>
        <p:spPr>
          <a:xfrm>
            <a:off x="1793840" y="4989439"/>
            <a:ext cx="5888658" cy="1879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James Black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25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1" name="Google Shape;221;p25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/>
          <p:nvPr/>
        </p:nvSpPr>
        <p:spPr>
          <a:xfrm>
            <a:off x="-300118" y="-267974"/>
            <a:ext cx="20098541" cy="15684534"/>
          </a:xfrm>
          <a:prstGeom prst="rect">
            <a:avLst/>
          </a:prstGeom>
          <a:gradFill>
            <a:gsLst>
              <a:gs pos="0">
                <a:srgbClr val="C54B42"/>
              </a:gs>
              <a:gs pos="100000">
                <a:srgbClr val="DB8F85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26"/>
          <p:cNvSpPr/>
          <p:nvPr/>
        </p:nvSpPr>
        <p:spPr>
          <a:xfrm rot="-10385641">
            <a:off x="-7253105" y="7188220"/>
            <a:ext cx="22244522" cy="16023337"/>
          </a:xfrm>
          <a:prstGeom prst="rect">
            <a:avLst/>
          </a:prstGeom>
          <a:gradFill>
            <a:gsLst>
              <a:gs pos="0">
                <a:srgbClr val="E7BA53"/>
              </a:gs>
              <a:gs pos="100000">
                <a:srgbClr val="F2E1A1"/>
              </a:gs>
            </a:gsLst>
            <a:lin ang="54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8" name="Google Shape;228;p26"/>
          <p:cNvSpPr/>
          <p:nvPr/>
        </p:nvSpPr>
        <p:spPr>
          <a:xfrm flipH="1" rot="-1620000">
            <a:off x="4436307" y="-1910727"/>
            <a:ext cx="14018348" cy="1652565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26"/>
          <p:cNvSpPr/>
          <p:nvPr/>
        </p:nvSpPr>
        <p:spPr>
          <a:xfrm>
            <a:off x="13135717" y="-1490168"/>
            <a:ext cx="10637117" cy="156845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26"/>
          <p:cNvSpPr txBox="1"/>
          <p:nvPr>
            <p:ph idx="12" type="sldNum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 sz="2400"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15450343" y="1384266"/>
            <a:ext cx="7989066" cy="236034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Helvetica Neue"/>
              <a:buNone/>
            </a:pPr>
            <a:r>
              <a:rPr b="1" i="0" lang="en-US" sz="7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Knowledge Icebergs</a:t>
            </a:r>
            <a:endParaRPr/>
          </a:p>
        </p:txBody>
      </p:sp>
      <p:sp>
        <p:nvSpPr>
          <p:cNvPr id="232" name="Google Shape;232;p26"/>
          <p:cNvSpPr/>
          <p:nvPr/>
        </p:nvSpPr>
        <p:spPr>
          <a:xfrm>
            <a:off x="20137025" y="492462"/>
            <a:ext cx="420559" cy="422421"/>
          </a:xfrm>
          <a:prstGeom prst="ellipse">
            <a:avLst/>
          </a:prstGeom>
          <a:solidFill>
            <a:srgbClr val="C54B4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26"/>
          <p:cNvSpPr/>
          <p:nvPr/>
        </p:nvSpPr>
        <p:spPr>
          <a:xfrm>
            <a:off x="20899025" y="492462"/>
            <a:ext cx="420559" cy="422421"/>
          </a:xfrm>
          <a:prstGeom prst="ellipse">
            <a:avLst/>
          </a:prstGeom>
          <a:solidFill>
            <a:srgbClr val="DB8F8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26"/>
          <p:cNvSpPr/>
          <p:nvPr/>
        </p:nvSpPr>
        <p:spPr>
          <a:xfrm>
            <a:off x="21661025" y="492462"/>
            <a:ext cx="420559" cy="422421"/>
          </a:xfrm>
          <a:prstGeom prst="ellipse">
            <a:avLst/>
          </a:prstGeom>
          <a:solidFill>
            <a:srgbClr val="E7BA5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26"/>
          <p:cNvSpPr/>
          <p:nvPr/>
        </p:nvSpPr>
        <p:spPr>
          <a:xfrm>
            <a:off x="22423023" y="492462"/>
            <a:ext cx="420560" cy="422421"/>
          </a:xfrm>
          <a:prstGeom prst="ellipse">
            <a:avLst/>
          </a:prstGeom>
          <a:solidFill>
            <a:srgbClr val="F2E1A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36" name="Google Shape;236;p26"/>
          <p:cNvGrpSpPr/>
          <p:nvPr/>
        </p:nvGrpSpPr>
        <p:grpSpPr>
          <a:xfrm flipH="1">
            <a:off x="15038153" y="5712590"/>
            <a:ext cx="8813444" cy="6291719"/>
            <a:chOff x="0" y="0"/>
            <a:chExt cx="8813442" cy="6291718"/>
          </a:xfrm>
        </p:grpSpPr>
        <p:pic>
          <p:nvPicPr>
            <p:cNvPr descr="eisberg1.jpeg" id="237" name="Google Shape;237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7000" y="88900"/>
              <a:ext cx="8559442" cy="596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eisberg1.jpeg" id="238" name="Google Shape;238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8813442" cy="62917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/>
          <p:cNvGrpSpPr/>
          <p:nvPr/>
        </p:nvGrpSpPr>
        <p:grpSpPr>
          <a:xfrm>
            <a:off x="9535259" y="4555520"/>
            <a:ext cx="8669658" cy="6037547"/>
            <a:chOff x="0" y="0"/>
            <a:chExt cx="8669656" cy="6037545"/>
          </a:xfrm>
        </p:grpSpPr>
        <p:pic>
          <p:nvPicPr>
            <p:cNvPr descr="icebergs2.jpeg" id="240" name="Google Shape;240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27000" y="88900"/>
              <a:ext cx="8415656" cy="57073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cebergs2.jpeg" id="241" name="Google Shape;241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8669656" cy="60375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2" name="Google Shape;242;p26"/>
          <p:cNvSpPr txBox="1"/>
          <p:nvPr/>
        </p:nvSpPr>
        <p:spPr>
          <a:xfrm>
            <a:off x="16948943" y="4213990"/>
            <a:ext cx="7989066" cy="1532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Narrow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/>
          </a:p>
        </p:txBody>
      </p:sp>
      <p:sp>
        <p:nvSpPr>
          <p:cNvPr id="243" name="Google Shape;243;p26"/>
          <p:cNvSpPr txBox="1"/>
          <p:nvPr/>
        </p:nvSpPr>
        <p:spPr>
          <a:xfrm>
            <a:off x="9875555" y="2915870"/>
            <a:ext cx="7989066" cy="153233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Broad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/>
          </a:p>
        </p:txBody>
      </p:sp>
      <p:sp>
        <p:nvSpPr>
          <p:cNvPr id="244" name="Google Shape;244;p26"/>
          <p:cNvSpPr txBox="1"/>
          <p:nvPr/>
        </p:nvSpPr>
        <p:spPr>
          <a:xfrm>
            <a:off x="1793840" y="4824339"/>
            <a:ext cx="5888658" cy="220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b="1" i="0" lang="en-US" sz="2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Helvetica Neue"/>
              <a:buNone/>
            </a:pPr>
            <a:r>
              <a:t/>
            </a:r>
            <a:endParaRPr b="1" i="0" sz="29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26"/>
          <p:cNvSpPr txBox="1"/>
          <p:nvPr/>
        </p:nvSpPr>
        <p:spPr>
          <a:xfrm>
            <a:off x="1771648" y="16607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Helvetica Neue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 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6" name="Google Shape;246;p26"/>
          <p:cNvSpPr txBox="1"/>
          <p:nvPr>
            <p:ph type="title"/>
          </p:nvPr>
        </p:nvSpPr>
        <p:spPr>
          <a:xfrm>
            <a:off x="1771648" y="2778322"/>
            <a:ext cx="21971100" cy="18075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Helvetica Neue"/>
              <a:buNone/>
            </a:pPr>
            <a:r>
              <a:rPr b="1" lang="en-US" sz="6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CURIOSITY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